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370" r:id="rId2"/>
    <p:sldId id="371" r:id="rId3"/>
    <p:sldId id="372" r:id="rId4"/>
    <p:sldId id="373" r:id="rId5"/>
    <p:sldId id="374" r:id="rId6"/>
    <p:sldId id="256" r:id="rId7"/>
    <p:sldId id="258" r:id="rId8"/>
    <p:sldId id="260" r:id="rId9"/>
    <p:sldId id="261" r:id="rId10"/>
    <p:sldId id="259" r:id="rId11"/>
    <p:sldId id="262" r:id="rId12"/>
    <p:sldId id="263" r:id="rId13"/>
    <p:sldId id="264" r:id="rId14"/>
    <p:sldId id="265" r:id="rId15"/>
    <p:sldId id="267" r:id="rId16"/>
    <p:sldId id="268" r:id="rId17"/>
    <p:sldId id="274" r:id="rId18"/>
    <p:sldId id="270" r:id="rId19"/>
    <p:sldId id="271" r:id="rId20"/>
    <p:sldId id="273" r:id="rId21"/>
    <p:sldId id="272" r:id="rId22"/>
    <p:sldId id="269" r:id="rId23"/>
    <p:sldId id="275" r:id="rId24"/>
    <p:sldId id="276" r:id="rId25"/>
    <p:sldId id="277" r:id="rId26"/>
    <p:sldId id="279" r:id="rId27"/>
    <p:sldId id="358" r:id="rId28"/>
    <p:sldId id="357" r:id="rId29"/>
    <p:sldId id="281" r:id="rId30"/>
    <p:sldId id="359" r:id="rId31"/>
    <p:sldId id="282" r:id="rId32"/>
    <p:sldId id="283" r:id="rId33"/>
    <p:sldId id="284" r:id="rId34"/>
    <p:sldId id="360" r:id="rId35"/>
    <p:sldId id="285" r:id="rId36"/>
    <p:sldId id="286" r:id="rId37"/>
    <p:sldId id="287" r:id="rId38"/>
    <p:sldId id="288" r:id="rId39"/>
    <p:sldId id="289" r:id="rId40"/>
    <p:sldId id="290" r:id="rId41"/>
    <p:sldId id="362" r:id="rId42"/>
    <p:sldId id="291" r:id="rId43"/>
    <p:sldId id="292" r:id="rId44"/>
    <p:sldId id="293" r:id="rId45"/>
    <p:sldId id="363" r:id="rId46"/>
    <p:sldId id="294" r:id="rId47"/>
    <p:sldId id="296" r:id="rId48"/>
    <p:sldId id="343" r:id="rId49"/>
    <p:sldId id="339" r:id="rId50"/>
    <p:sldId id="295" r:id="rId51"/>
    <p:sldId id="297" r:id="rId52"/>
    <p:sldId id="298" r:id="rId53"/>
    <p:sldId id="299" r:id="rId54"/>
    <p:sldId id="340" r:id="rId55"/>
    <p:sldId id="342" r:id="rId56"/>
    <p:sldId id="350" r:id="rId57"/>
    <p:sldId id="351" r:id="rId58"/>
    <p:sldId id="345" r:id="rId59"/>
    <p:sldId id="346" r:id="rId60"/>
    <p:sldId id="348" r:id="rId61"/>
    <p:sldId id="349" r:id="rId62"/>
    <p:sldId id="347" r:id="rId63"/>
    <p:sldId id="301" r:id="rId64"/>
    <p:sldId id="333" r:id="rId65"/>
    <p:sldId id="334" r:id="rId66"/>
    <p:sldId id="337" r:id="rId67"/>
    <p:sldId id="338" r:id="rId68"/>
    <p:sldId id="335" r:id="rId69"/>
    <p:sldId id="332" r:id="rId70"/>
    <p:sldId id="302" r:id="rId71"/>
    <p:sldId id="361" r:id="rId72"/>
    <p:sldId id="303" r:id="rId73"/>
    <p:sldId id="304" r:id="rId74"/>
    <p:sldId id="364" r:id="rId75"/>
    <p:sldId id="305" r:id="rId76"/>
    <p:sldId id="306" r:id="rId77"/>
    <p:sldId id="307" r:id="rId78"/>
    <p:sldId id="308" r:id="rId79"/>
    <p:sldId id="309" r:id="rId80"/>
    <p:sldId id="365" r:id="rId81"/>
    <p:sldId id="310" r:id="rId82"/>
    <p:sldId id="311" r:id="rId83"/>
    <p:sldId id="312" r:id="rId84"/>
    <p:sldId id="315" r:id="rId85"/>
    <p:sldId id="313" r:id="rId86"/>
    <p:sldId id="314" r:id="rId87"/>
    <p:sldId id="366" r:id="rId88"/>
    <p:sldId id="316" r:id="rId89"/>
    <p:sldId id="317" r:id="rId90"/>
    <p:sldId id="319" r:id="rId91"/>
    <p:sldId id="318" r:id="rId92"/>
    <p:sldId id="320" r:id="rId93"/>
    <p:sldId id="322" r:id="rId94"/>
    <p:sldId id="323" r:id="rId95"/>
    <p:sldId id="326" r:id="rId96"/>
    <p:sldId id="324" r:id="rId97"/>
    <p:sldId id="325" r:id="rId98"/>
    <p:sldId id="328" r:id="rId99"/>
    <p:sldId id="329" r:id="rId100"/>
    <p:sldId id="327" r:id="rId101"/>
    <p:sldId id="330" r:id="rId102"/>
    <p:sldId id="331" r:id="rId103"/>
    <p:sldId id="352" r:id="rId104"/>
    <p:sldId id="353" r:id="rId105"/>
    <p:sldId id="354" r:id="rId106"/>
    <p:sldId id="355" r:id="rId107"/>
    <p:sldId id="356" r:id="rId108"/>
    <p:sldId id="367" r:id="rId109"/>
    <p:sldId id="368" r:id="rId110"/>
    <p:sldId id="369" r:id="rId1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4" autoAdjust="0"/>
    <p:restoredTop sz="63221" autoAdjust="0"/>
  </p:normalViewPr>
  <p:slideViewPr>
    <p:cSldViewPr snapToGrid="0">
      <p:cViewPr varScale="1">
        <p:scale>
          <a:sx n="70" d="100"/>
          <a:sy n="70" d="100"/>
        </p:scale>
        <p:origin x="15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t>
        <a:bodyPr/>
        <a:lstStyle/>
        <a:p>
          <a:endParaRPr lang="en-US"/>
        </a:p>
      </dgm:t>
    </dgm:pt>
    <dgm:pt modelId="{869D219B-243D-2142-AA2F-36E666DE3AB4}" type="pres">
      <dgm:prSet presAssocID="{D3D9B841-95C7-F64C-A57C-BD4CB1130DED}" presName="sibTrans" presStyleLbl="sibTrans2D1" presStyleIdx="0" presStyleCnt="2"/>
      <dgm:spPr/>
      <dgm:t>
        <a:bodyPr/>
        <a:lstStyle/>
        <a:p>
          <a:endParaRPr lang="en-US"/>
        </a:p>
      </dgm:t>
    </dgm:pt>
    <dgm:pt modelId="{77231D9C-B0E6-8347-8092-D1C70D9C86CD}" type="pres">
      <dgm:prSet presAssocID="{D3D9B841-95C7-F64C-A57C-BD4CB1130DED}" presName="connectorText" presStyleLbl="sibTrans2D1" presStyleIdx="0" presStyleCnt="2"/>
      <dgm:spPr/>
      <dgm:t>
        <a:bodyPr/>
        <a:lstStyle/>
        <a:p>
          <a:endParaRPr lang="en-US"/>
        </a:p>
      </dgm:t>
    </dgm:pt>
    <dgm:pt modelId="{65F3C967-E1B0-344F-B7A6-D88C5970712F}" type="pres">
      <dgm:prSet presAssocID="{62914BA9-666B-974D-9D2D-577A7160D3EC}" presName="node" presStyleLbl="node1" presStyleIdx="1" presStyleCnt="3">
        <dgm:presLayoutVars>
          <dgm:bulletEnabled val="1"/>
        </dgm:presLayoutVars>
      </dgm:prSet>
      <dgm:spPr/>
      <dgm:t>
        <a:bodyPr/>
        <a:lstStyle/>
        <a:p>
          <a:endParaRPr lang="en-US"/>
        </a:p>
      </dgm:t>
    </dgm:pt>
    <dgm:pt modelId="{DFE9E7D2-7D94-CA4E-B123-8C94234254FD}" type="pres">
      <dgm:prSet presAssocID="{7CA5B1BA-7DAA-3C48-A85A-8B34074DABF4}" presName="sibTrans" presStyleLbl="sibTrans2D1" presStyleIdx="1" presStyleCnt="2"/>
      <dgm:spPr/>
      <dgm:t>
        <a:bodyPr/>
        <a:lstStyle/>
        <a:p>
          <a:endParaRPr lang="en-US"/>
        </a:p>
      </dgm:t>
    </dgm:pt>
    <dgm:pt modelId="{391051EE-4A95-104F-8B59-487B521C0500}" type="pres">
      <dgm:prSet presAssocID="{7CA5B1BA-7DAA-3C48-A85A-8B34074DABF4}" presName="connectorText" presStyleLbl="sibTrans2D1" presStyleIdx="1" presStyleCnt="2"/>
      <dgm:spPr/>
      <dgm:t>
        <a:bodyPr/>
        <a:lstStyle/>
        <a:p>
          <a:endParaRPr lang="en-US"/>
        </a:p>
      </dgm:t>
    </dgm:pt>
    <dgm:pt modelId="{B388A75A-0704-C54C-ACE5-72C9D96AF7A6}" type="pres">
      <dgm:prSet presAssocID="{4794BE90-0D66-2D4E-9AC5-FD90FF7D4A4D}" presName="node" presStyleLbl="node1" presStyleIdx="2" presStyleCnt="3">
        <dgm:presLayoutVars>
          <dgm:bulletEnabled val="1"/>
        </dgm:presLayoutVars>
      </dgm:prSet>
      <dgm:spPr/>
      <dgm:t>
        <a:bodyPr/>
        <a:lstStyle/>
        <a:p>
          <a:endParaRPr lang="en-US"/>
        </a:p>
      </dgm:t>
    </dgm:pt>
  </dgm:ptLst>
  <dgm:cxnLst>
    <dgm:cxn modelId="{EA502525-7E4C-894A-9420-6F8E9B7F86E7}" srcId="{5DD34583-2AD6-F04B-9B53-BDA42DD78DA5}" destId="{62914BA9-666B-974D-9D2D-577A7160D3EC}" srcOrd="1" destOrd="0" parTransId="{C12A1820-2821-4340-BBBD-03B494CBF2CE}" sibTransId="{7CA5B1BA-7DAA-3C48-A85A-8B34074DABF4}"/>
    <dgm:cxn modelId="{43397E13-A443-9946-A464-399370B9AF9E}" type="presOf" srcId="{7CA5B1BA-7DAA-3C48-A85A-8B34074DABF4}" destId="{DFE9E7D2-7D94-CA4E-B123-8C94234254FD}" srcOrd="0" destOrd="0" presId="urn:microsoft.com/office/officeart/2005/8/layout/process1"/>
    <dgm:cxn modelId="{7E4C106C-1D15-9A4A-8AEE-DB8CCEDBE82A}" type="presOf" srcId="{7CA5B1BA-7DAA-3C48-A85A-8B34074DABF4}" destId="{391051EE-4A95-104F-8B59-487B521C0500}"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E4BAEC8D-BFE4-7943-9410-4CB6DA1F47AD}" type="presOf" srcId="{5DD34583-2AD6-F04B-9B53-BDA42DD78DA5}" destId="{E536EC3A-BDE0-2B41-8753-C0F1B56691E8}" srcOrd="0" destOrd="0" presId="urn:microsoft.com/office/officeart/2005/8/layout/process1"/>
    <dgm:cxn modelId="{7EAD2F37-9F2D-E540-B8F8-F6C4FCC42F73}" srcId="{5DD34583-2AD6-F04B-9B53-BDA42DD78DA5}" destId="{4794BE90-0D66-2D4E-9AC5-FD90FF7D4A4D}" srcOrd="2" destOrd="0" parTransId="{C2058FC1-AC3E-6447-8395-DCDE43D8BCA1}" sibTransId="{7EE195C8-DC41-8C47-8548-C1CA1837C928}"/>
    <dgm:cxn modelId="{5666D8C8-83D7-2944-8AAD-0BA4B7BEC84D}" type="presOf" srcId="{4794BE90-0D66-2D4E-9AC5-FD90FF7D4A4D}" destId="{B388A75A-0704-C54C-ACE5-72C9D96AF7A6}" srcOrd="0" destOrd="0" presId="urn:microsoft.com/office/officeart/2005/8/layout/process1"/>
    <dgm:cxn modelId="{69F370F2-3C47-FA4B-9BAC-343D3A280EEA}" type="presOf" srcId="{9AA4E6B9-2034-ED4D-9EBE-F11BEF28BFC3}" destId="{A2FE5029-E1AF-5744-B0F0-8904EB2CD9C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Machine Learning</a:t>
          </a:r>
        </a:p>
        <a:p>
          <a:pPr lvl="0" algn="ctr" defTabSz="977900">
            <a:lnSpc>
              <a:spcPct val="90000"/>
            </a:lnSpc>
            <a:spcBef>
              <a:spcPct val="0"/>
            </a:spcBef>
            <a:spcAft>
              <a:spcPct val="35000"/>
            </a:spcAft>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04.06.2021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owardsdatascience.com/how-to-tune-hyperparameters-of-tsne-7c0596a1886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78.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What is Artificial Intelligence?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smtClean="0"/>
              <a:t>General AI Systems can solve problems intelligently. (Example: AI-powered Stock Trading System)</a:t>
            </a:r>
          </a:p>
          <a:p>
            <a:pPr marL="171450" indent="-171450">
              <a:buFont typeface="Arial" panose="020B0604020202020204" pitchFamily="34" charset="0"/>
              <a:buChar char="•"/>
            </a:pPr>
            <a:r>
              <a:rPr lang="en-US" dirty="0" smtClean="0"/>
              <a:t>Narrow AI Systems can perform specific tasks very well. (Example: AI-powered Manufacturing Arm)</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smtClean="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smtClean="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smtClean="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smtClean="0"/>
          </a:p>
          <a:p>
            <a:r>
              <a:rPr lang="en-US" b="0" dirty="0" smtClean="0"/>
              <a:t>Problems best suited for AI to solve:</a:t>
            </a:r>
          </a:p>
          <a:p>
            <a:pPr marL="171450" indent="-171450">
              <a:buFont typeface="Arial" panose="020B0604020202020204" pitchFamily="34" charset="0"/>
              <a:buChar char="•"/>
            </a:pPr>
            <a:r>
              <a:rPr lang="en-US" b="0" dirty="0" smtClean="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smtClean="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smtClean="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smtClean="0"/>
          </a:p>
          <a:p>
            <a:pPr marL="0" indent="0">
              <a:buFont typeface="Arial" panose="020B0604020202020204" pitchFamily="34" charset="0"/>
              <a:buNone/>
            </a:pPr>
            <a:r>
              <a:rPr lang="en-US" b="1" dirty="0" smtClean="0"/>
              <a:t>Intelligence</a:t>
            </a:r>
            <a:r>
              <a:rPr lang="en-US" dirty="0" smtClean="0"/>
              <a:t> has been defined in many ways: the capacity for </a:t>
            </a:r>
            <a:r>
              <a:rPr lang="en-US" dirty="0" smtClean="0">
                <a:hlinkClick r:id="rId3" tooltip="Logic"/>
              </a:rPr>
              <a:t>logic</a:t>
            </a:r>
            <a:r>
              <a:rPr lang="en-US" dirty="0" smtClean="0"/>
              <a:t>, </a:t>
            </a:r>
            <a:r>
              <a:rPr lang="en-US" dirty="0" smtClean="0">
                <a:hlinkClick r:id="rId4" tooltip="Understanding"/>
              </a:rPr>
              <a:t>understanding</a:t>
            </a:r>
            <a:r>
              <a:rPr lang="en-US" dirty="0" smtClean="0"/>
              <a:t>, </a:t>
            </a:r>
            <a:r>
              <a:rPr lang="en-US" dirty="0" smtClean="0">
                <a:hlinkClick r:id="rId5" tooltip="Self-awareness"/>
              </a:rPr>
              <a:t>self-awareness</a:t>
            </a:r>
            <a:r>
              <a:rPr lang="en-US" dirty="0" smtClean="0"/>
              <a:t>, </a:t>
            </a:r>
            <a:r>
              <a:rPr lang="en-US" dirty="0" smtClean="0">
                <a:hlinkClick r:id="rId6" tooltip="Learning"/>
              </a:rPr>
              <a:t>learning</a:t>
            </a:r>
            <a:r>
              <a:rPr lang="en-US" dirty="0" smtClean="0"/>
              <a:t>, </a:t>
            </a:r>
            <a:r>
              <a:rPr lang="en-US" dirty="0" smtClean="0">
                <a:hlinkClick r:id="rId7" tooltip="Emotional knowledge"/>
              </a:rPr>
              <a:t>emotional knowledge</a:t>
            </a:r>
            <a:r>
              <a:rPr lang="en-US" dirty="0" smtClean="0"/>
              <a:t>, </a:t>
            </a:r>
            <a:r>
              <a:rPr lang="en-US" dirty="0" smtClean="0">
                <a:hlinkClick r:id="rId8" tooltip="Reason"/>
              </a:rPr>
              <a:t>reasoning</a:t>
            </a:r>
            <a:r>
              <a:rPr lang="en-US" dirty="0" smtClean="0"/>
              <a:t>, </a:t>
            </a:r>
            <a:r>
              <a:rPr lang="en-US" dirty="0" smtClean="0">
                <a:hlinkClick r:id="rId9" tooltip="Planning"/>
              </a:rPr>
              <a:t>planning</a:t>
            </a:r>
            <a:r>
              <a:rPr lang="en-US" dirty="0" smtClean="0"/>
              <a:t>, </a:t>
            </a:r>
            <a:r>
              <a:rPr lang="en-US" dirty="0" smtClean="0">
                <a:hlinkClick r:id="rId10"/>
              </a:rPr>
              <a:t>creativity</a:t>
            </a:r>
            <a:r>
              <a:rPr lang="en-US" dirty="0" smtClean="0"/>
              <a:t>, </a:t>
            </a:r>
            <a:r>
              <a:rPr lang="en-US" dirty="0" smtClean="0">
                <a:hlinkClick r:id="rId11" tooltip="Critical thinking"/>
              </a:rPr>
              <a:t>critical thinking</a:t>
            </a:r>
            <a:r>
              <a:rPr lang="en-US" dirty="0" smtClean="0"/>
              <a:t>, and </a:t>
            </a:r>
            <a:r>
              <a:rPr lang="en-US" dirty="0" smtClean="0">
                <a:hlinkClick r:id="rId12" tooltip="Problem-solving"/>
              </a:rPr>
              <a:t>problem-solving</a:t>
            </a:r>
            <a:r>
              <a:rPr lang="en-US" dirty="0" smtClean="0"/>
              <a:t>. More generally, it can be described as the ability to perceive or infer </a:t>
            </a:r>
            <a:r>
              <a:rPr lang="en-US" dirty="0" smtClean="0">
                <a:hlinkClick r:id="rId13" tooltip="Information"/>
              </a:rPr>
              <a:t>information</a:t>
            </a:r>
            <a:r>
              <a:rPr lang="en-US" dirty="0" smtClean="0"/>
              <a:t>, and to retain it as </a:t>
            </a:r>
            <a:r>
              <a:rPr lang="en-US" dirty="0" smtClean="0">
                <a:hlinkClick r:id="rId14" tooltip="Knowledge"/>
              </a:rPr>
              <a:t>knowledge</a:t>
            </a:r>
            <a:r>
              <a:rPr lang="en-US" dirty="0" smtClean="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smtClean="0"/>
              <a:t>DotA</a:t>
            </a:r>
            <a:r>
              <a:rPr lang="en-US" dirty="0" smtClean="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smtClean="0"/>
          </a:p>
          <a:p>
            <a:r>
              <a:rPr lang="en-US" dirty="0" smtClean="0"/>
              <a:t>At a very high level, the task of Machine Learning is thus two-fold:</a:t>
            </a:r>
          </a:p>
          <a:p>
            <a:pPr marL="228600" indent="-228600">
              <a:buFont typeface="+mj-lt"/>
              <a:buAutoNum type="arabicPeriod"/>
            </a:pPr>
            <a:r>
              <a:rPr lang="en-US" dirty="0" smtClean="0"/>
              <a:t>Find the best template </a:t>
            </a:r>
            <a:r>
              <a:rPr lang="fr-CH" dirty="0" smtClean="0"/>
              <a:t>(or the “architecture”) </a:t>
            </a:r>
            <a:r>
              <a:rPr lang="en-US" dirty="0" smtClean="0"/>
              <a:t>that is best suited for the task. Deep Learning is simply a subset of the templates we get to choose from that have proven effective across many tasks.</a:t>
            </a:r>
          </a:p>
          <a:p>
            <a:pPr marL="228600" indent="-228600">
              <a:buFont typeface="+mj-lt"/>
              <a:buAutoNum type="arabicPeriod"/>
            </a:pPr>
            <a:r>
              <a:rPr lang="en-US" dirty="0" smtClean="0"/>
              <a:t>Use the data to figure out what are the best numbers to fill up the template. This is the “Learning” part of “Machine Learning”.</a:t>
            </a:r>
          </a:p>
          <a:p>
            <a:pPr marL="0" indent="0">
              <a:buFont typeface="Arial" panose="020B0604020202020204" pitchFamily="34" charset="0"/>
              <a:buNone/>
            </a:pPr>
            <a:endParaRPr lang="fr-CH"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basic level, a neuron does two things:</a:t>
            </a:r>
          </a:p>
          <a:p>
            <a:pPr marL="228600" indent="-228600">
              <a:buFont typeface="+mj-lt"/>
              <a:buAutoNum type="arabicPeriod"/>
            </a:pPr>
            <a:r>
              <a:rPr lang="en-US" dirty="0" smtClean="0"/>
              <a:t>Receive input from other neurons and combine them together</a:t>
            </a:r>
          </a:p>
          <a:p>
            <a:pPr marL="228600" indent="-228600">
              <a:buFont typeface="+mj-lt"/>
              <a:buAutoNum type="arabicPeriod"/>
            </a:pPr>
            <a:r>
              <a:rPr lang="en-US" dirty="0" smtClean="0"/>
              <a:t>Perform some kind of transformation to give the neuron’s output</a:t>
            </a:r>
          </a:p>
          <a:p>
            <a:r>
              <a:rPr lang="en-US" dirty="0" smtClean="0"/>
              <a:t>In (1), we often take some </a:t>
            </a:r>
            <a:r>
              <a:rPr lang="en-US" i="1" dirty="0" smtClean="0"/>
              <a:t>linear combination</a:t>
            </a:r>
            <a:r>
              <a:rPr lang="en-US" dirty="0" smtClean="0"/>
              <a:t> of the inputs. In layman terms, if we had three inputs to the neuron (let’s call them x1, x2, and x3), then we would combine them like this:</a:t>
            </a:r>
          </a:p>
          <a:p>
            <a:r>
              <a:rPr lang="en-US" dirty="0" smtClean="0"/>
              <a:t>This is a linear combination of inputs to our neurons where the individual blanks are parameters to be </a:t>
            </a:r>
            <a:r>
              <a:rPr lang="en-US" i="1" dirty="0" smtClean="0"/>
              <a:t>optimized </a:t>
            </a:r>
            <a:r>
              <a:rPr lang="en-US" dirty="0" smtClean="0"/>
              <a:t>for later (i.e. learn from the data what numbers best fill in those blanks). In mathematical terms, the blanks that are attached to the inputs (x1, x2 and x3) are called </a:t>
            </a:r>
            <a:r>
              <a:rPr lang="en-US" i="1" dirty="0" smtClean="0"/>
              <a:t>weights </a:t>
            </a:r>
            <a:r>
              <a:rPr lang="en-US" dirty="0" smtClean="0"/>
              <a:t>and the blank that is not attached to any input is called the </a:t>
            </a:r>
            <a:r>
              <a:rPr lang="en-US" i="1" dirty="0" smtClean="0"/>
              <a:t>bias</a:t>
            </a:r>
            <a:r>
              <a:rPr lang="en-US" dirty="0" smtClean="0"/>
              <a:t>.</a:t>
            </a:r>
          </a:p>
          <a:p>
            <a:r>
              <a:rPr lang="en-US" dirty="0" smtClean="0"/>
              <a:t>With the linear combination, we apply some function (called the </a:t>
            </a:r>
            <a:r>
              <a:rPr lang="en-US" i="1" dirty="0" smtClean="0"/>
              <a:t>activation function</a:t>
            </a:r>
            <a:r>
              <a:rPr lang="en-US" dirty="0" smtClean="0"/>
              <a:t>) to achieve our eventual output. Common examples of these functions are:</a:t>
            </a:r>
          </a:p>
          <a:p>
            <a:pPr marL="228600" indent="-228600">
              <a:buFont typeface="+mj-lt"/>
              <a:buAutoNum type="arabicPeriod"/>
            </a:pPr>
            <a:r>
              <a:rPr lang="en-US" dirty="0" smtClean="0"/>
              <a:t>Sigmoid Function (A function which ‘squeezes’ all the initial output to be between 0 and 1)</a:t>
            </a:r>
          </a:p>
          <a:p>
            <a:pPr marL="228600" indent="-228600">
              <a:buFont typeface="+mj-lt"/>
              <a:buAutoNum type="arabicPeriod"/>
            </a:pPr>
            <a:r>
              <a:rPr lang="en-US" dirty="0" err="1" smtClean="0"/>
              <a:t>tanh</a:t>
            </a:r>
            <a:r>
              <a:rPr lang="en-US" dirty="0" smtClean="0"/>
              <a:t> Function (A function which ‘squeezes’ all the initial output to be between -1 and 1)</a:t>
            </a:r>
          </a:p>
          <a:p>
            <a:pPr marL="228600" indent="-228600">
              <a:buFont typeface="+mj-lt"/>
              <a:buAutoNum type="arabicPeriod"/>
            </a:pPr>
            <a:r>
              <a:rPr lang="en-US" dirty="0" err="1" smtClean="0"/>
              <a:t>ReLU</a:t>
            </a:r>
            <a:r>
              <a:rPr lang="en-US" dirty="0" smtClean="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a neuron, a “neural network” is simply made out of </a:t>
            </a:r>
            <a:r>
              <a:rPr lang="en-US" i="1" dirty="0" smtClean="0"/>
              <a:t>layers </a:t>
            </a:r>
            <a:r>
              <a:rPr lang="en-US" dirty="0" smtClean="0"/>
              <a:t>of neurons, connected in a way that the input of one </a:t>
            </a:r>
            <a:r>
              <a:rPr lang="en-US" i="1" dirty="0" smtClean="0"/>
              <a:t>layer </a:t>
            </a:r>
            <a:r>
              <a:rPr lang="en-US" dirty="0" smtClean="0"/>
              <a:t>of neuron is the output of the previous layer of neurons (after activation):</a:t>
            </a:r>
          </a:p>
          <a:p>
            <a:r>
              <a:rPr lang="en-US" dirty="0" smtClean="0"/>
              <a:t>A layer in the neural network consists of one or more neurons. These layers are connected such that the input of one </a:t>
            </a:r>
            <a:r>
              <a:rPr lang="en-US" i="1" dirty="0" smtClean="0"/>
              <a:t>layer </a:t>
            </a:r>
            <a:r>
              <a:rPr lang="en-US" dirty="0" smtClean="0"/>
              <a:t>of neuron is the output of the previous layer of neurons (after activation).</a:t>
            </a:r>
          </a:p>
          <a:p>
            <a:r>
              <a:rPr lang="en-US" dirty="0" smtClean="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In neural networks, we have no idea what the neurons</a:t>
            </a:r>
            <a:r>
              <a:rPr lang="en-US" baseline="0" dirty="0" smtClean="0"/>
              <a:t> in hidden layers </a:t>
            </a:r>
            <a:r>
              <a:rPr lang="en-US" dirty="0" smtClean="0"/>
              <a:t>are doing.</a:t>
            </a:r>
            <a:r>
              <a:rPr lang="en-US" baseline="0" dirty="0" smtClean="0"/>
              <a:t> They </a:t>
            </a:r>
            <a:r>
              <a:rPr lang="en-US" dirty="0" smtClean="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metric we use is known as the </a:t>
            </a:r>
            <a:r>
              <a:rPr lang="en-US" i="1" dirty="0" smtClean="0"/>
              <a:t>loss function</a:t>
            </a:r>
            <a:r>
              <a:rPr lang="en-US" dirty="0" smtClean="0"/>
              <a:t>, which describes how badly the model is performing based on how far off our predictions are from the actual value in our data-set. Our task is to come up with an algorithm to find the best parameters in minimizing this loss function.</a:t>
            </a:r>
          </a:p>
          <a:p>
            <a:r>
              <a:rPr lang="en-US" dirty="0" smtClean="0"/>
              <a:t>One common loss function for a </a:t>
            </a:r>
            <a:r>
              <a:rPr lang="en-US" i="1" dirty="0" smtClean="0"/>
              <a:t>classification </a:t>
            </a:r>
            <a:r>
              <a:rPr lang="en-US" dirty="0" smtClean="0"/>
              <a:t>problem is the </a:t>
            </a:r>
            <a:r>
              <a:rPr lang="en-US" b="1" dirty="0" err="1" smtClean="0"/>
              <a:t>softmax</a:t>
            </a:r>
            <a:r>
              <a:rPr lang="en-US" b="1" dirty="0" smtClean="0"/>
              <a:t> loss function</a:t>
            </a:r>
            <a:r>
              <a:rPr lang="en-US" b="0" dirty="0" smtClean="0"/>
              <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i="1" dirty="0" smtClean="0"/>
              <a:t>Overfitting</a:t>
            </a:r>
            <a:r>
              <a:rPr lang="en-US" dirty="0" smtClean="0"/>
              <a:t>: our model has fit so extremely to the training data that it fails to generalize to other examples. Two questions naturally arise:</a:t>
            </a:r>
          </a:p>
          <a:p>
            <a:r>
              <a:rPr lang="en-US" dirty="0" smtClean="0"/>
              <a:t>How do I tell if my model is overfitting?</a:t>
            </a:r>
          </a:p>
          <a:p>
            <a:r>
              <a:rPr lang="en-US" dirty="0" smtClean="0"/>
              <a:t>What’s the solution for overfitting?</a:t>
            </a:r>
          </a:p>
          <a:p>
            <a:r>
              <a:rPr lang="en-US" dirty="0" smtClean="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smtClean="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Now if we know our model is overfitting, what can we do? Here are a few strategies we can adopt, which we call </a:t>
            </a:r>
            <a:r>
              <a:rPr lang="en-US" i="1" dirty="0" smtClean="0"/>
              <a:t>regularization</a:t>
            </a:r>
            <a:r>
              <a:rPr lang="en-US" dirty="0" smtClean="0"/>
              <a:t>:</a:t>
            </a:r>
          </a:p>
          <a:p>
            <a:r>
              <a:rPr lang="en-US" b="1" dirty="0" smtClean="0"/>
              <a:t>Strategy 1:</a:t>
            </a:r>
            <a:r>
              <a:rPr lang="en-US" i="1" dirty="0" smtClean="0"/>
              <a:t> L2 Regularization.</a:t>
            </a:r>
            <a:r>
              <a:rPr lang="en-US" dirty="0" smtClean="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smtClean="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smtClean="0"/>
              <a:t>Strategy 2: </a:t>
            </a:r>
            <a:r>
              <a:rPr lang="en-US" i="1" dirty="0" smtClean="0"/>
              <a:t>Early Stopping</a:t>
            </a:r>
            <a:r>
              <a:rPr lang="en-US" dirty="0" smtClean="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Strategy 3: </a:t>
            </a:r>
            <a:r>
              <a:rPr lang="en-US" i="1" dirty="0" smtClean="0"/>
              <a:t>Dropout</a:t>
            </a:r>
            <a:r>
              <a:rPr lang="en-US" dirty="0" smtClean="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There are so many ‘neural network templates’ that we can specify. How do we know what is the best ‘neural network template’ to use?</a:t>
            </a:r>
            <a:endParaRPr lang="en-US" dirty="0" smtClean="0"/>
          </a:p>
          <a:p>
            <a:r>
              <a:rPr lang="en-US" dirty="0" smtClean="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smtClean="0"/>
              <a:t> hyper-parameters</a:t>
            </a:r>
            <a:r>
              <a:rPr lang="en-US" dirty="0" smtClean="0"/>
              <a:t> because they define the template (whereas the parameters are the numbers inside the template).</a:t>
            </a:r>
          </a:p>
          <a:p>
            <a:r>
              <a:rPr lang="en-US" dirty="0" smtClean="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smtClean="0"/>
              <a:t>Specify some hyper-parameters (the template)</a:t>
            </a:r>
          </a:p>
          <a:p>
            <a:pPr marL="228600" indent="-228600">
              <a:buFont typeface="+mj-lt"/>
              <a:buAutoNum type="arabicPeriod"/>
            </a:pPr>
            <a:r>
              <a:rPr lang="en-US" dirty="0" smtClean="0"/>
              <a:t>Train on the training dataset (filling in the parameters)</a:t>
            </a:r>
          </a:p>
          <a:p>
            <a:pPr marL="228600" indent="-228600">
              <a:buFont typeface="+mj-lt"/>
              <a:buAutoNum type="arabicPeriod"/>
            </a:pPr>
            <a:r>
              <a:rPr lang="en-US" dirty="0" smtClean="0"/>
              <a:t>Record the validation loss</a:t>
            </a:r>
          </a:p>
          <a:p>
            <a:pPr marL="228600" indent="-228600">
              <a:buFont typeface="+mj-lt"/>
              <a:buAutoNum type="arabicPeriod"/>
            </a:pPr>
            <a:r>
              <a:rPr lang="en-US" dirty="0" smtClean="0"/>
              <a:t>Repeat Steps 1 to 3 with a different set of hyper-parameters (many times)</a:t>
            </a:r>
          </a:p>
          <a:p>
            <a:pPr marL="228600" indent="-228600">
              <a:buFont typeface="+mj-lt"/>
              <a:buAutoNum type="arabicPeriod"/>
            </a:pPr>
            <a:r>
              <a:rPr lang="en-US" dirty="0" smtClean="0"/>
              <a:t>Pick the model with the lowest validation loss as our best model</a:t>
            </a:r>
          </a:p>
          <a:p>
            <a:pPr marL="228600" indent="-228600">
              <a:buFont typeface="+mj-lt"/>
              <a:buAutoNum type="arabicPeriod"/>
            </a:pPr>
            <a:r>
              <a:rPr lang="en-US" dirty="0" smtClean="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smtClean="0"/>
          </a:p>
          <a:p>
            <a:r>
              <a:rPr lang="en-US" dirty="0" smtClean="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smtClean="0"/>
              <a:t>The power of deep learning algorithm lies in its ability to take on both supervised learning tasks as well as unsupervised learning tasks. It also approximates many brain development theories of the human brain.</a:t>
            </a:r>
          </a:p>
          <a:p>
            <a:r>
              <a:rPr lang="en-US" dirty="0" smtClean="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For example, in genomics machine learning can be used to “learn” how to recognize the locations of transcription start sites (TSSs) in a genome sequence [</a:t>
            </a:r>
            <a:r>
              <a:rPr lang="en-US" dirty="0" smtClean="0">
                <a:hlinkClick r:id="rId3"/>
              </a:rPr>
              <a:t>2</a:t>
            </a:r>
            <a:r>
              <a:rPr lang="en-US" dirty="0" smtClean="0"/>
              <a:t>]. The process typically proceeds in three stages (</a:t>
            </a:r>
            <a:r>
              <a:rPr lang="en-US" dirty="0" smtClean="0">
                <a:hlinkClick r:id="rId4"/>
              </a:rPr>
              <a:t>Figure 1</a:t>
            </a:r>
            <a:r>
              <a:rPr lang="en-US" dirty="0" smtClean="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smtClean="0"/>
              <a:t>label</a:t>
            </a:r>
            <a:r>
              <a:rPr lang="en-US" dirty="0" smtClean="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have been applied to a huge variety of problems in genomics and genetics (</a:t>
            </a:r>
            <a:r>
              <a:rPr lang="en-US" dirty="0" smtClean="0">
                <a:hlinkClick r:id="rId3"/>
              </a:rPr>
              <a:t>Table 2</a:t>
            </a:r>
            <a:r>
              <a:rPr lang="en-US" dirty="0" smtClean="0"/>
              <a:t>). Perhaps most significantly, machine learning has been used to annotate a wide variety of genomic sequence elements. In addition to TSSs, algorithms can be trained to identify splice sites [</a:t>
            </a:r>
            <a:r>
              <a:rPr lang="en-US" dirty="0" smtClean="0">
                <a:hlinkClick r:id="rId4"/>
              </a:rPr>
              <a:t>3</a:t>
            </a:r>
            <a:r>
              <a:rPr lang="en-US" dirty="0" smtClean="0"/>
              <a:t>], promoters [</a:t>
            </a:r>
            <a:r>
              <a:rPr lang="en-US" dirty="0" smtClean="0">
                <a:hlinkClick r:id="rId5"/>
              </a:rPr>
              <a:t>4</a:t>
            </a:r>
            <a:r>
              <a:rPr lang="en-US" dirty="0" smtClean="0"/>
              <a:t>], enhancers [</a:t>
            </a:r>
            <a:r>
              <a:rPr lang="en-US" dirty="0" smtClean="0">
                <a:hlinkClick r:id="rId6"/>
              </a:rPr>
              <a:t>5</a:t>
            </a:r>
            <a:r>
              <a:rPr lang="en-US" dirty="0" smtClean="0"/>
              <a:t>], positioned nucleosomes [</a:t>
            </a:r>
            <a:r>
              <a:rPr lang="en-US" dirty="0" smtClean="0">
                <a:hlinkClick r:id="rId7"/>
              </a:rPr>
              <a:t>6</a:t>
            </a:r>
            <a:r>
              <a:rPr lang="en-US" dirty="0" smtClean="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smtClean="0">
                <a:hlinkClick r:id="rId8"/>
              </a:rPr>
              <a:t>7</a:t>
            </a:r>
            <a:r>
              <a:rPr lang="en-US" dirty="0" smtClean="0"/>
              <a:t>].</a:t>
            </a:r>
          </a:p>
          <a:p>
            <a:r>
              <a:rPr lang="en-US" dirty="0" smtClean="0"/>
              <a:t>In addition to learning to recognize patterns in DNA sequences, machine learning can take as input data generated by other genomic assays, such as microarray or RNA-</a:t>
            </a:r>
            <a:r>
              <a:rPr lang="en-US" dirty="0" err="1" smtClean="0"/>
              <a:t>seq</a:t>
            </a:r>
            <a:r>
              <a:rPr lang="en-US" dirty="0" smtClean="0"/>
              <a:t> expression data, chromatin accessibility assays such as DNase-</a:t>
            </a:r>
            <a:r>
              <a:rPr lang="en-US" dirty="0" err="1" smtClean="0"/>
              <a:t>seq</a:t>
            </a:r>
            <a:r>
              <a:rPr lang="en-US" dirty="0" smtClean="0"/>
              <a:t>, </a:t>
            </a:r>
            <a:r>
              <a:rPr lang="en-US" dirty="0" err="1" smtClean="0"/>
              <a:t>MNase-seq</a:t>
            </a:r>
            <a:r>
              <a:rPr lang="en-US" dirty="0" smtClean="0"/>
              <a:t>, and FAIRE, or histone modification, transcription factor (TF) binding </a:t>
            </a:r>
            <a:r>
              <a:rPr lang="en-US" dirty="0" err="1" smtClean="0"/>
              <a:t>ChIP-seq</a:t>
            </a:r>
            <a:r>
              <a:rPr lang="en-US" dirty="0" smtClean="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smtClean="0"/>
          </a:p>
          <a:p>
            <a:r>
              <a:rPr lang="en-US" dirty="0" smtClean="0"/>
              <a:t>Machine learning has also been used extensively to assign functional annotations to genes. Such annotations most frequently take the form of Gene Ontology term assignments [</a:t>
            </a:r>
            <a:r>
              <a:rPr lang="en-US" dirty="0" smtClean="0">
                <a:hlinkClick r:id="rId9"/>
              </a:rPr>
              <a:t>8</a:t>
            </a:r>
            <a:r>
              <a:rPr lang="en-US" dirty="0" smtClean="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smtClean="0"/>
              <a:t>ChIP-seq</a:t>
            </a:r>
            <a:r>
              <a:rPr lang="en-US" dirty="0" smtClean="0"/>
              <a:t> data, etc. As an alternative to GO term prediction, some predictors instead identify co-functional relationships; i.e., the machine learning method outputs a network in which genes are nodes and an edge between genes </a:t>
            </a:r>
            <a:r>
              <a:rPr lang="en-US" i="1" dirty="0" smtClean="0"/>
              <a:t>A</a:t>
            </a:r>
            <a:r>
              <a:rPr lang="en-US" dirty="0" smtClean="0"/>
              <a:t> and </a:t>
            </a:r>
            <a:r>
              <a:rPr lang="en-US" i="1" dirty="0" smtClean="0"/>
              <a:t>B</a:t>
            </a:r>
            <a:r>
              <a:rPr lang="en-US" dirty="0" smtClean="0"/>
              <a:t> indicates that the two genes share a common function [</a:t>
            </a:r>
            <a:r>
              <a:rPr lang="en-US" dirty="0" smtClean="0">
                <a:hlinkClick r:id="rId10"/>
              </a:rPr>
              <a:t>9</a:t>
            </a:r>
            <a:r>
              <a:rPr lang="en-US" dirty="0" smtClean="0"/>
              <a:t>].</a:t>
            </a:r>
          </a:p>
          <a:p>
            <a:r>
              <a:rPr lang="en-US" dirty="0" smtClean="0"/>
              <a:t>Finally, a wide variety of machine learning methods have been developed to help understand the mechanisms underlying gene expression. Some techniques aim to predict the expression of a gene based solely on the DNA sequence [</a:t>
            </a:r>
            <a:r>
              <a:rPr lang="en-US" dirty="0" smtClean="0">
                <a:hlinkClick r:id="rId11"/>
              </a:rPr>
              <a:t>10</a:t>
            </a:r>
            <a:r>
              <a:rPr lang="en-US" dirty="0" smtClean="0"/>
              <a:t>], whereas others take into account </a:t>
            </a:r>
            <a:r>
              <a:rPr lang="en-US" dirty="0" err="1" smtClean="0"/>
              <a:t>ChIP-seq</a:t>
            </a:r>
            <a:r>
              <a:rPr lang="en-US" dirty="0" smtClean="0"/>
              <a:t> histone modification [</a:t>
            </a:r>
            <a:r>
              <a:rPr lang="en-US" dirty="0" smtClean="0">
                <a:hlinkClick r:id="rId12"/>
              </a:rPr>
              <a:t>11</a:t>
            </a:r>
            <a:r>
              <a:rPr lang="en-US" dirty="0" smtClean="0"/>
              <a:t>] or TF binding [</a:t>
            </a:r>
            <a:r>
              <a:rPr lang="en-US" dirty="0" smtClean="0">
                <a:hlinkClick r:id="rId13"/>
              </a:rPr>
              <a:t>12</a:t>
            </a:r>
            <a:r>
              <a:rPr lang="en-US" dirty="0" smtClean="0"/>
              <a:t>] profiles at the gene promoter region. More sophisticated methods attempt to jointly model the expression of all genes in a cell by training a network model [</a:t>
            </a:r>
            <a:r>
              <a:rPr lang="en-US" dirty="0" smtClean="0">
                <a:hlinkClick r:id="rId14"/>
              </a:rPr>
              <a:t>13</a:t>
            </a:r>
            <a:r>
              <a:rPr lang="en-US" dirty="0" smtClean="0"/>
              <a:t>]. Like a co-functional network, each node in a gene expression network is a gene; however, edges in this case represent, for example, regulatory relationships between TFs and their targets.</a:t>
            </a:r>
          </a:p>
          <a:p>
            <a:endParaRPr lang="en-US" dirty="0" smtClean="0"/>
          </a:p>
          <a:p>
            <a:r>
              <a:rPr lang="en-US" dirty="0" err="1" smtClean="0"/>
              <a:t>ChIP-seq</a:t>
            </a:r>
            <a:r>
              <a:rPr lang="en-US" dirty="0" smtClean="0"/>
              <a:t> is a method used to analyze protein interactions with DNA. </a:t>
            </a:r>
            <a:r>
              <a:rPr lang="en-US" dirty="0" err="1" smtClean="0"/>
              <a:t>ChIP-seq</a:t>
            </a:r>
            <a:r>
              <a:rPr lang="en-US" dirty="0" smtClean="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smtClean="0"/>
              <a:t>ChIP-seq</a:t>
            </a:r>
            <a:r>
              <a:rPr lang="en-US" dirty="0" smtClean="0"/>
              <a:t> (TF </a:t>
            </a:r>
            <a:r>
              <a:rPr lang="en-US" dirty="0" err="1" smtClean="0"/>
              <a:t>ChIP-seq</a:t>
            </a:r>
            <a:r>
              <a:rPr lang="en-US" dirty="0" smtClean="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can usefully be segregated into two primary categories: </a:t>
            </a:r>
            <a:r>
              <a:rPr lang="en-US" i="1" dirty="0" smtClean="0"/>
              <a:t>supervised</a:t>
            </a:r>
            <a:r>
              <a:rPr lang="en-US" dirty="0" smtClean="0"/>
              <a:t> versus </a:t>
            </a:r>
            <a:r>
              <a:rPr lang="en-US" i="1" dirty="0" smtClean="0"/>
              <a:t>unsupervised</a:t>
            </a:r>
            <a:r>
              <a:rPr lang="en-US" dirty="0" smtClean="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smtClean="0">
                <a:hlinkClick r:id="rId3"/>
              </a:rPr>
              <a:t>Figure 2</a:t>
            </a:r>
            <a:r>
              <a:rPr lang="en-US" dirty="0" smtClean="0"/>
              <a:t>).</a:t>
            </a:r>
          </a:p>
          <a:p>
            <a:pPr marL="0" indent="0">
              <a:buFont typeface="Arial" panose="020B0604020202020204" pitchFamily="34" charset="0"/>
              <a:buNone/>
            </a:pPr>
            <a:r>
              <a:rPr lang="en-US" dirty="0" smtClean="0"/>
              <a:t>The most straightforward solution to this problem leverages what we already know about the genome to help us build a predictive model. In particular, a supervised learning algorithm for gene finding requires as input a training set of </a:t>
            </a:r>
            <a:r>
              <a:rPr lang="en-US" i="1" dirty="0" smtClean="0"/>
              <a:t>labeled</a:t>
            </a:r>
            <a:r>
              <a:rPr lang="en-US" dirty="0" smtClean="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Intermediate between supervised and unsupervised learning is </a:t>
            </a:r>
            <a:r>
              <a:rPr lang="en-US" i="1" dirty="0" smtClean="0"/>
              <a:t>semi-supervised learning</a:t>
            </a:r>
            <a:r>
              <a:rPr lang="en-US" dirty="0" smtClean="0"/>
              <a:t> [</a:t>
            </a:r>
            <a:r>
              <a:rPr lang="en-US" dirty="0" smtClean="0">
                <a:hlinkClick r:id="rId7"/>
              </a:rPr>
              <a:t>22</a:t>
            </a:r>
            <a:r>
              <a:rPr lang="en-US" dirty="0" smtClean="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Reinforcement Learning:</a:t>
            </a:r>
            <a:br>
              <a:rPr lang="en-US" dirty="0" smtClean="0"/>
            </a:br>
            <a:r>
              <a:rPr lang="en-US" dirty="0" smtClean="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21</a:t>
            </a:fld>
            <a:endParaRPr lang="fr-CH"/>
          </a:p>
        </p:txBody>
      </p:sp>
    </p:spTree>
    <p:extLst>
      <p:ext uri="{BB962C8B-B14F-4D97-AF65-F5344CB8AC3E}">
        <p14:creationId xmlns:p14="http://schemas.microsoft.com/office/powerpoint/2010/main" val="323552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4</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222661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23</a:t>
            </a:fld>
            <a:endParaRPr lang="fr-CH"/>
          </a:p>
        </p:txBody>
      </p:sp>
    </p:spTree>
    <p:extLst>
      <p:ext uri="{BB962C8B-B14F-4D97-AF65-F5344CB8AC3E}">
        <p14:creationId xmlns:p14="http://schemas.microsoft.com/office/powerpoint/2010/main" val="136154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48450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b="1" dirty="0" err="1" smtClean="0"/>
              <a:t>Step</a:t>
            </a:r>
            <a:r>
              <a:rPr lang="fr-CH" b="1" dirty="0" smtClean="0"/>
              <a:t> 1: </a:t>
            </a:r>
            <a:r>
              <a:rPr lang="fr-CH" b="1" dirty="0" err="1" smtClean="0"/>
              <a:t>Standardization</a:t>
            </a:r>
            <a:endParaRPr lang="fr-CH" b="1" dirty="0" smtClean="0"/>
          </a:p>
          <a:p>
            <a:r>
              <a:rPr lang="en-US" dirty="0" smtClean="0"/>
              <a:t>The aim of this step is to standardize the range of the continuous initial variables so that each one of them contributes equally to the analysis.</a:t>
            </a:r>
          </a:p>
          <a:p>
            <a:r>
              <a:rPr lang="en-US" dirty="0" smtClean="0"/>
              <a:t>More specifically, 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r>
              <a:rPr lang="en-US" b="1" dirty="0" smtClean="0"/>
              <a:t>Step 2: Covariance Matrix computation</a:t>
            </a:r>
          </a:p>
          <a:p>
            <a:r>
              <a:rPr lang="en-US" dirty="0" smtClean="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p>
          <a:p>
            <a:r>
              <a:rPr lang="en-US" b="1" dirty="0" smtClean="0"/>
              <a:t>What do the </a:t>
            </a:r>
            <a:r>
              <a:rPr lang="en-US" b="1" dirty="0" err="1" smtClean="0"/>
              <a:t>covariances</a:t>
            </a:r>
            <a:r>
              <a:rPr lang="en-US" b="1" dirty="0" smtClean="0"/>
              <a:t> that we have as entries of the matrix tell us about the correlations between the variables?</a:t>
            </a:r>
            <a:endParaRPr lang="en-US" dirty="0" smtClean="0"/>
          </a:p>
          <a:p>
            <a:r>
              <a:rPr lang="en-US" dirty="0" smtClean="0"/>
              <a:t>It’s actually the sign of the covariance that matters :</a:t>
            </a:r>
          </a:p>
          <a:p>
            <a:r>
              <a:rPr lang="en-US" dirty="0" smtClean="0"/>
              <a:t>if positive then : the two variables increase or decrease together (correlated)</a:t>
            </a:r>
          </a:p>
          <a:p>
            <a:r>
              <a:rPr lang="en-US" dirty="0" smtClean="0"/>
              <a:t>if negative then : One increases when the other decreases (Inversely correlated)</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Step 3: Compute the eigenvectors and eigenvalues of the covariance matrix to identify the principal components</a:t>
            </a:r>
          </a:p>
          <a:p>
            <a:r>
              <a:rPr lang="en-US" dirty="0" smtClean="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a:t>
            </a:r>
          </a:p>
          <a:p>
            <a:endParaRPr lang="en-US" dirty="0" smtClean="0"/>
          </a:p>
          <a:p>
            <a:r>
              <a:rPr lang="en-US" dirty="0" smtClean="0"/>
              <a:t>Geometrically speaking, principal components represent the directions of the data that explain a </a:t>
            </a:r>
            <a:r>
              <a:rPr lang="en-US" b="1" dirty="0" smtClean="0"/>
              <a:t>maximal amount of variance</a:t>
            </a:r>
            <a:r>
              <a:rPr lang="en-US" dirty="0" smtClean="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 To put all this simply, just think of principal components as new axes that provide the best angle to see and evaluate the data, so that the differences between the observations are better visible.</a:t>
            </a:r>
          </a:p>
          <a:p>
            <a:endParaRPr lang="en-US" dirty="0" smtClean="0"/>
          </a:p>
          <a:p>
            <a:r>
              <a:rPr lang="en-US" dirty="0" smtClean="0"/>
              <a:t>The eigenvectors of the Covariance matrix are actually </a:t>
            </a:r>
            <a:r>
              <a:rPr lang="en-US" i="1" dirty="0" smtClean="0"/>
              <a:t>the</a:t>
            </a:r>
            <a:r>
              <a:rPr lang="en-US" b="1" i="1" dirty="0" smtClean="0"/>
              <a:t> </a:t>
            </a:r>
            <a:r>
              <a:rPr lang="en-US" i="1" dirty="0" smtClean="0"/>
              <a:t>directions of the axes where there is the most variance</a:t>
            </a:r>
            <a:r>
              <a:rPr lang="en-US" dirty="0" smtClean="0"/>
              <a:t>(most information) and that we call Principal Components. And eigenvalues are simply the coefficients attached to eigenvectors, which give the </a:t>
            </a:r>
            <a:r>
              <a:rPr lang="en-US" i="1" dirty="0" smtClean="0"/>
              <a:t>amount of variance carried in each Principal Component</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222766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 microarrays in our example measured the expression levels of only two genes, </a:t>
            </a:r>
            <a:r>
              <a:rPr lang="en-US" i="1" dirty="0" smtClean="0"/>
              <a:t>GATA3</a:t>
            </a:r>
            <a:r>
              <a:rPr lang="en-US" dirty="0" smtClean="0"/>
              <a:t> and </a:t>
            </a:r>
            <a:r>
              <a:rPr lang="en-US" i="1" dirty="0" smtClean="0"/>
              <a:t>XBP1</a:t>
            </a:r>
            <a:r>
              <a:rPr lang="en-US" dirty="0" smtClean="0"/>
              <a:t>. This simplifies plotting the breast cancer samples according to their expression profiles, which in this case consist of two numbers (</a:t>
            </a:r>
            <a:r>
              <a:rPr lang="en-US" dirty="0" smtClean="0">
                <a:hlinkClick r:id="rId3"/>
              </a:rPr>
              <a:t>Fig. 1a</a:t>
            </a:r>
            <a:r>
              <a:rPr lang="en-US" dirty="0" smtClean="0"/>
              <a:t>). Breast cancer samples are classified as being either positive or negative for the estrogen receptor, and I have selected two genes whose expression is known to correlate with estrogen receptor status</a:t>
            </a:r>
            <a:r>
              <a:rPr lang="en-US" baseline="30000" dirty="0" smtClean="0">
                <a:hlinkClick r:id="rId4" tooltip="Perou, C.M. et al. Nature 406, 747–752 (2000)."/>
              </a:rPr>
              <a:t>3</a:t>
            </a:r>
            <a:r>
              <a:rPr lang="en-US" dirty="0" smtClean="0"/>
              <a:t>.</a:t>
            </a:r>
          </a:p>
          <a:p>
            <a:pPr marL="0" indent="0">
              <a:buFont typeface="Arial" panose="020B0604020202020204" pitchFamily="34" charset="0"/>
              <a:buNone/>
            </a:pPr>
            <a:r>
              <a:rPr lang="en-US" dirty="0" smtClean="0"/>
              <a:t>PCA identifies new variables, the principal components, which are linear combinations of the original variables. The two principal components for our two-dimensional gene expression profiles are shown in </a:t>
            </a:r>
            <a:r>
              <a:rPr lang="en-US" dirty="0" smtClean="0">
                <a:hlinkClick r:id="rId3"/>
              </a:rPr>
              <a:t>Figure 1b</a:t>
            </a:r>
            <a:r>
              <a:rPr lang="en-US" dirty="0" smtClean="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smtClean="0">
                <a:hlinkClick r:id="rId3"/>
              </a:rPr>
              <a:t>Figure 1b</a:t>
            </a:r>
            <a:r>
              <a:rPr lang="en-US" dirty="0" smtClean="0"/>
              <a:t> can be expressed in terms of the original variables as PC1 = 0.83 × </a:t>
            </a:r>
            <a:r>
              <a:rPr lang="en-US" i="1" dirty="0" smtClean="0"/>
              <a:t>GATA3</a:t>
            </a:r>
            <a:r>
              <a:rPr lang="en-US" dirty="0" smtClean="0"/>
              <a:t> + 0.56 × </a:t>
            </a:r>
            <a:r>
              <a:rPr lang="en-US" i="1" dirty="0" smtClean="0"/>
              <a:t>XBP1</a:t>
            </a:r>
            <a:r>
              <a:rPr lang="en-US" dirty="0" smtClean="0"/>
              <a:t>. The components have a sample-like pattern with a weight for each gene and are sometimes referred to as </a:t>
            </a:r>
            <a:r>
              <a:rPr lang="en-US" dirty="0" err="1" smtClean="0"/>
              <a:t>eigenarrays</a:t>
            </a:r>
            <a:r>
              <a:rPr lang="en-US" dirty="0" smtClean="0"/>
              <a:t>. Methods related to PCA include independent component analysis, which is designed to identify components that are statistically independent from each other, rather than being uncorrelated</a:t>
            </a:r>
            <a:r>
              <a:rPr lang="en-US" baseline="30000" dirty="0" smtClean="0">
                <a:hlinkClick r:id="rId5" tooltip="Comon, P. Signal Process. 36, 287–314 (1994)."/>
              </a:rPr>
              <a:t>4</a:t>
            </a:r>
            <a:r>
              <a:rPr lang="en-US" dirty="0" smtClean="0"/>
              <a:t>.</a:t>
            </a:r>
          </a:p>
          <a:p>
            <a:pPr marL="0" indent="0">
              <a:buFont typeface="Arial" panose="020B0604020202020204" pitchFamily="34" charset="0"/>
              <a:buNone/>
            </a:pPr>
            <a:r>
              <a:rPr lang="en-US" dirty="0" smtClean="0"/>
              <a:t>We can reduce the dimensionality of our two-dimensional expression profiles to a single dimension by projecting each sample onto the first principal component (</a:t>
            </a:r>
            <a:r>
              <a:rPr lang="en-US" dirty="0" smtClean="0">
                <a:hlinkClick r:id="rId3"/>
              </a:rPr>
              <a:t>Fig. 1c</a:t>
            </a:r>
            <a:r>
              <a:rPr lang="en-US" dirty="0" smtClean="0"/>
              <a:t>). This one-dimensional representation of the data retains the separation of the samples according to estrogen receptor status. </a:t>
            </a:r>
          </a:p>
          <a:p>
            <a:pPr marL="0" indent="0">
              <a:buFont typeface="Arial" panose="020B0604020202020204" pitchFamily="34" charset="0"/>
              <a:buNone/>
            </a:pPr>
            <a:r>
              <a:rPr lang="en-US" dirty="0" smtClean="0"/>
              <a:t>(</a:t>
            </a:r>
            <a:r>
              <a:rPr lang="en-US" b="1" dirty="0" smtClean="0"/>
              <a:t>a</a:t>
            </a:r>
            <a:r>
              <a:rPr lang="en-US" dirty="0" smtClean="0"/>
              <a:t>) Each dot represents a breast cancer sample plotted against its expression levels for two genes. (In </a:t>
            </a:r>
            <a:r>
              <a:rPr lang="en-US" b="1" dirty="0" smtClean="0"/>
              <a:t>a–c</a:t>
            </a:r>
            <a:r>
              <a:rPr lang="en-US" dirty="0" smtClean="0"/>
              <a:t>, </a:t>
            </a:r>
            <a:r>
              <a:rPr lang="en-US" b="1" dirty="0" smtClean="0"/>
              <a:t>e</a:t>
            </a:r>
            <a:r>
              <a:rPr lang="en-US" dirty="0" smtClean="0"/>
              <a:t>, samples are colored according to estrogen receptor (ER) status: ER</a:t>
            </a:r>
            <a:r>
              <a:rPr lang="en-US" baseline="30000" dirty="0" smtClean="0"/>
              <a:t>+</a:t>
            </a:r>
            <a:r>
              <a:rPr lang="en-US" dirty="0" smtClean="0"/>
              <a:t>, red; ER</a:t>
            </a:r>
            <a:r>
              <a:rPr lang="en-US" baseline="30000" dirty="0" smtClean="0"/>
              <a:t>−</a:t>
            </a:r>
            <a:r>
              <a:rPr lang="en-US" dirty="0" smtClean="0"/>
              <a:t>, black). (</a:t>
            </a:r>
            <a:r>
              <a:rPr lang="en-US" b="1" dirty="0" smtClean="0"/>
              <a:t>b</a:t>
            </a:r>
            <a:r>
              <a:rPr lang="en-US" dirty="0" smtClean="0"/>
              <a:t>) PCA identifies the two directions (PC1 and PC2) along which the data have the largest spread. (</a:t>
            </a:r>
            <a:r>
              <a:rPr lang="en-US" b="1" dirty="0" smtClean="0"/>
              <a:t>c</a:t>
            </a:r>
            <a:r>
              <a:rPr lang="en-US" dirty="0" smtClean="0"/>
              <a:t>) Samples plotted in one dimension using their projections onto the first principal component (PC1) for ER</a:t>
            </a:r>
            <a:r>
              <a:rPr lang="en-US" baseline="30000" dirty="0" smtClean="0"/>
              <a:t>+</a:t>
            </a:r>
            <a:r>
              <a:rPr lang="en-US" dirty="0" smtClean="0"/>
              <a:t>, ER</a:t>
            </a:r>
            <a:r>
              <a:rPr lang="en-US" baseline="30000" dirty="0" smtClean="0"/>
              <a:t>−</a:t>
            </a:r>
            <a:r>
              <a:rPr lang="en-US" dirty="0" smtClean="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417671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David Reich, </a:t>
            </a:r>
            <a:r>
              <a:rPr lang="en-US" dirty="0" err="1" smtClean="0"/>
              <a:t>Alkes</a:t>
            </a:r>
            <a:r>
              <a:rPr lang="en-US" dirty="0" smtClean="0"/>
              <a:t> L Price &amp; Nick Patterson </a:t>
            </a:r>
          </a:p>
          <a:p>
            <a:pPr marL="0" indent="0">
              <a:buFont typeface="Arial" panose="020B0604020202020204" pitchFamily="34" charset="0"/>
              <a:buNone/>
            </a:pPr>
            <a:r>
              <a:rPr lang="en-US" dirty="0" smtClean="0"/>
              <a:t>Nature Genetics volume 40, pages 491–492 (2008)</a:t>
            </a:r>
          </a:p>
          <a:p>
            <a:pPr marL="0" indent="0">
              <a:buFont typeface="Arial" panose="020B0604020202020204" pitchFamily="34" charset="0"/>
              <a:buNone/>
            </a:pPr>
            <a:r>
              <a:rPr lang="en-US" dirty="0" smtClean="0"/>
              <a:t>Dataset of 940 individuals from 53 populations typed at ∼650,000 SNPs as part of the Human Genome Diversity Project</a:t>
            </a:r>
            <a:r>
              <a:rPr lang="en-US" baseline="30000" dirty="0" smtClean="0">
                <a:hlinkClick r:id="rId3" tooltip="Li, J.Z. et al. Science 319, 1100–1104 (2008)."/>
              </a:rPr>
              <a:t>11</a:t>
            </a:r>
            <a:r>
              <a:rPr lang="en-US" dirty="0" smtClean="0"/>
              <a:t>. We used EIGENSOFT</a:t>
            </a:r>
            <a:r>
              <a:rPr lang="en-US" baseline="30000" dirty="0" smtClean="0">
                <a:hlinkClick r:id="rId4" tooltip="Patterson, N., Price, A. &amp; Reich, D. PLoS Genet. 2, e190 (2006)."/>
              </a:rPr>
              <a:t>8</a:t>
            </a:r>
            <a:r>
              <a:rPr lang="en-US" baseline="30000" dirty="0" smtClean="0"/>
              <a:t>,</a:t>
            </a:r>
            <a:r>
              <a:rPr lang="en-US" baseline="30000" dirty="0" smtClean="0">
                <a:hlinkClick r:id="rId5" tooltip="Price, A.L. et al. Nat. Genet. 38, 904–909 (2006)."/>
              </a:rPr>
              <a:t>9</a:t>
            </a:r>
            <a:r>
              <a:rPr lang="en-US" dirty="0" smtClean="0"/>
              <a:t> to find the principal axes of genetic variation in the seven sub-Saharan African populations in this dataset and then projected all samples on the resulting PCs. The non-African populations fell into a rough cluster (</a:t>
            </a:r>
            <a:r>
              <a:rPr lang="en-US" dirty="0" smtClean="0">
                <a:hlinkClick r:id="rId6"/>
              </a:rPr>
              <a:t>Fig. 1a</a:t>
            </a:r>
            <a:r>
              <a:rPr lang="en-US" dirty="0" smtClean="0"/>
              <a:t>), which is about what would be expected if all non-African populations were founded by a single dispersal 'out of Africa‘.</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carried out PCA on 940 individuals from the Human Genome Diversity Project that were scanned at approximately 650,000 SNPs</a:t>
            </a:r>
            <a:r>
              <a:rPr lang="en-US" baseline="30000" dirty="0" smtClean="0">
                <a:hlinkClick r:id="rId3" tooltip="Li, J.Z. et al. Science 319, 1100–1104 (2008)."/>
              </a:rPr>
              <a:t>11</a:t>
            </a:r>
            <a:r>
              <a:rPr lang="en-US" dirty="0" smtClean="0"/>
              <a:t> using data from 101 sub-Saharan African samples to define the PCs (</a:t>
            </a:r>
            <a:r>
              <a:rPr lang="en-US" dirty="0" err="1" smtClean="0"/>
              <a:t>Mandenka</a:t>
            </a:r>
            <a:r>
              <a:rPr lang="en-US" dirty="0" smtClean="0"/>
              <a:t>, Bantu from Kenya and South Africa, Yoruba, San, </a:t>
            </a:r>
            <a:r>
              <a:rPr lang="en-US" dirty="0" err="1" smtClean="0"/>
              <a:t>Mbuti</a:t>
            </a:r>
            <a:r>
              <a:rPr lang="en-US" dirty="0" smtClean="0"/>
              <a:t> Pygmy and </a:t>
            </a:r>
            <a:r>
              <a:rPr lang="en-US" dirty="0" err="1" smtClean="0"/>
              <a:t>Biaka</a:t>
            </a:r>
            <a:r>
              <a:rPr lang="en-US" dirty="0" smtClean="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smtClean="0"/>
              <a:t>Mandenka</a:t>
            </a:r>
            <a:r>
              <a:rPr lang="en-US" dirty="0" smtClean="0"/>
              <a:t>). (</a:t>
            </a:r>
            <a:r>
              <a:rPr lang="en-US" b="1" dirty="0" smtClean="0"/>
              <a:t>b</a:t>
            </a:r>
            <a:r>
              <a:rPr lang="en-US" dirty="0" smtClean="0"/>
              <a:t>) Outlying populations are the </a:t>
            </a:r>
            <a:r>
              <a:rPr lang="en-US" dirty="0" err="1" smtClean="0"/>
              <a:t>Mozabite</a:t>
            </a:r>
            <a:r>
              <a:rPr lang="en-US" dirty="0" smtClean="0"/>
              <a:t>, who are more </a:t>
            </a:r>
            <a:r>
              <a:rPr lang="en-US" dirty="0" err="1" smtClean="0"/>
              <a:t>Mandenka</a:t>
            </a:r>
            <a:r>
              <a:rPr lang="en-US" dirty="0" smtClean="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93835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smtClean="0"/>
              <a:t>Stress </a:t>
            </a:r>
            <a:r>
              <a:rPr lang="en-US" dirty="0" smtClean="0"/>
              <a:t>is a </a:t>
            </a:r>
            <a:r>
              <a:rPr lang="en-US" dirty="0" smtClean="0">
                <a:hlinkClick r:id="rId3"/>
              </a:rPr>
              <a:t>goodness-of-fit</a:t>
            </a:r>
            <a:r>
              <a:rPr lang="en-US" dirty="0" smtClean="0"/>
              <a:t> measure, based on differences between predicted and actual distances. In his original 1964 MDS paper, </a:t>
            </a:r>
            <a:r>
              <a:rPr lang="en-US" dirty="0" err="1" smtClean="0"/>
              <a:t>Kruskal</a:t>
            </a:r>
            <a:r>
              <a:rPr lang="en-US" dirty="0" smtClean="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Analysis</a:t>
            </a:r>
            <a:r>
              <a:rPr lang="en-US" baseline="0" dirty="0" smtClean="0"/>
              <a:t> of </a:t>
            </a:r>
            <a:r>
              <a:rPr lang="en-US" dirty="0" smtClean="0"/>
              <a:t>six publicly available lung cancer microarray data</a:t>
            </a:r>
          </a:p>
          <a:p>
            <a:pPr marL="0" indent="0">
              <a:buFont typeface="Arial" panose="020B0604020202020204" pitchFamily="34" charset="0"/>
              <a:buNone/>
            </a:pPr>
            <a:r>
              <a:rPr lang="fr-CH" dirty="0" err="1" smtClean="0"/>
              <a:t>adenocarcinoma</a:t>
            </a:r>
            <a:r>
              <a:rPr lang="fr-CH" dirty="0" smtClean="0"/>
              <a:t> and non-</a:t>
            </a:r>
            <a:r>
              <a:rPr lang="fr-CH" dirty="0" err="1" smtClean="0"/>
              <a:t>tumor</a:t>
            </a:r>
            <a:r>
              <a:rPr lang="fr-CH" dirty="0" smtClean="0"/>
              <a:t> tissue </a:t>
            </a:r>
            <a:r>
              <a:rPr lang="fr-CH" dirty="0" err="1" smtClean="0"/>
              <a:t>samples</a:t>
            </a:r>
            <a:endParaRPr lang="fr-CH" dirty="0" smtClean="0"/>
          </a:p>
          <a:p>
            <a:pPr marL="0" indent="0">
              <a:buFont typeface="Arial" panose="020B0604020202020204" pitchFamily="34" charset="0"/>
              <a:buNone/>
            </a:pPr>
            <a:r>
              <a:rPr lang="en-US" dirty="0" smtClean="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smtClean="0"/>
              <a:t>global</a:t>
            </a:r>
            <a:r>
              <a:rPr lang="en-US" dirty="0" smtClean="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smtClean="0"/>
              <a:t>difference</a:t>
            </a:r>
            <a:r>
              <a:rPr lang="en-US" dirty="0" smtClean="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smtClean="0"/>
              <a:t>GPL96</a:t>
            </a:r>
            <a:r>
              <a:rPr lang="en-US" i="1" baseline="0" dirty="0" smtClean="0"/>
              <a:t> </a:t>
            </a:r>
            <a:r>
              <a:rPr lang="en-US" dirty="0" err="1" smtClean="0"/>
              <a:t>Affymetrix</a:t>
            </a:r>
            <a:r>
              <a:rPr lang="en-US" dirty="0" smtClean="0"/>
              <a:t> Human hgu133a Array: </a:t>
            </a:r>
            <a:r>
              <a:rPr lang="fr-CH" dirty="0" smtClean="0"/>
              <a:t>GSE10072, GSE7670, GSE31547</a:t>
            </a:r>
            <a:endParaRPr lang="en-US" dirty="0" smtClean="0"/>
          </a:p>
          <a:p>
            <a:pPr marL="0" indent="0">
              <a:buFont typeface="Arial" panose="020B0604020202020204" pitchFamily="34" charset="0"/>
              <a:buNone/>
            </a:pPr>
            <a:r>
              <a:rPr lang="fr-CH" i="1" dirty="0" smtClean="0"/>
              <a:t>GPL570</a:t>
            </a:r>
            <a:r>
              <a:rPr lang="fr-CH" dirty="0" smtClean="0"/>
              <a:t> </a:t>
            </a:r>
            <a:r>
              <a:rPr lang="fr-CH" dirty="0" err="1" smtClean="0"/>
              <a:t>Affymetrix</a:t>
            </a:r>
            <a:r>
              <a:rPr lang="fr-CH" dirty="0" smtClean="0"/>
              <a:t> </a:t>
            </a:r>
            <a:r>
              <a:rPr lang="fr-CH" dirty="0" err="1" smtClean="0"/>
              <a:t>GeneChip</a:t>
            </a:r>
            <a:r>
              <a:rPr lang="fr-CH" dirty="0" smtClean="0"/>
              <a:t>: GSE19804, GSE19188, GSE18842</a:t>
            </a:r>
          </a:p>
          <a:p>
            <a:pPr marL="0" indent="0">
              <a:buFont typeface="Arial" panose="020B0604020202020204" pitchFamily="34" charset="0"/>
              <a:buNone/>
            </a:pPr>
            <a:r>
              <a:rPr lang="fr-CH" dirty="0" err="1" smtClean="0"/>
              <a:t>microarrays</a:t>
            </a:r>
            <a:endParaRPr lang="fr-CH" dirty="0" smtClean="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5</a:t>
            </a:fld>
            <a:endParaRPr lang="fr-FR" dirty="0"/>
          </a:p>
        </p:txBody>
      </p:sp>
    </p:spTree>
    <p:extLst>
      <p:ext uri="{BB962C8B-B14F-4D97-AF65-F5344CB8AC3E}">
        <p14:creationId xmlns:p14="http://schemas.microsoft.com/office/powerpoint/2010/main" val="261145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If you use </a:t>
            </a:r>
            <a:r>
              <a:rPr lang="en-US" dirty="0" err="1" smtClean="0"/>
              <a:t>tSNE</a:t>
            </a:r>
            <a:r>
              <a:rPr lang="en-US" dirty="0" smtClean="0"/>
              <a:t> and UMAP only for </a:t>
            </a:r>
            <a:r>
              <a:rPr lang="en-US" b="1" dirty="0" smtClean="0"/>
              <a:t>visualization</a:t>
            </a:r>
            <a:r>
              <a:rPr lang="en-US" dirty="0" smtClean="0"/>
              <a:t> of high-dimensional data, you probably have never thought about how much of global structure they can preserve. Indeed, both </a:t>
            </a:r>
            <a:r>
              <a:rPr lang="en-US" dirty="0" err="1" smtClean="0"/>
              <a:t>tSNE</a:t>
            </a:r>
            <a:r>
              <a:rPr lang="en-US" dirty="0" smtClean="0"/>
              <a:t> and UMAP were designed to predominantly preserve </a:t>
            </a:r>
            <a:r>
              <a:rPr lang="en-US" b="1" dirty="0" smtClean="0"/>
              <a:t>local structure</a:t>
            </a:r>
            <a:r>
              <a:rPr lang="en-US" dirty="0" smtClean="0"/>
              <a:t> that is to group neighboring data points together which indeed provides a very informative visualization of </a:t>
            </a:r>
            <a:r>
              <a:rPr lang="en-US" b="1" dirty="0" smtClean="0"/>
              <a:t>heterogeneity</a:t>
            </a:r>
            <a:r>
              <a:rPr lang="en-US" dirty="0" smtClean="0"/>
              <a:t> in your data. The quality of data visualization, i.e. preserving local structure, is </a:t>
            </a:r>
            <a:r>
              <a:rPr lang="en-US" b="1" dirty="0" smtClean="0"/>
              <a:t>comparable</a:t>
            </a:r>
            <a:r>
              <a:rPr lang="en-US" dirty="0" smtClean="0"/>
              <a:t> between </a:t>
            </a:r>
            <a:r>
              <a:rPr lang="en-US" dirty="0" err="1" smtClean="0"/>
              <a:t>tSNE</a:t>
            </a:r>
            <a:r>
              <a:rPr lang="en-US" dirty="0" smtClean="0"/>
              <a:t> and UMAP provided that you properly </a:t>
            </a:r>
            <a:r>
              <a:rPr lang="en-US" b="1" dirty="0" smtClean="0">
                <a:hlinkClick r:id="rId3"/>
              </a:rPr>
              <a:t>tuned their </a:t>
            </a:r>
            <a:r>
              <a:rPr lang="en-US" b="1" dirty="0" err="1" smtClean="0">
                <a:hlinkClick r:id="rId3"/>
              </a:rPr>
              <a:t>hyperparameters</a:t>
            </a:r>
            <a:r>
              <a:rPr lang="en-US" dirty="0" smtClean="0"/>
              <a:t>.</a:t>
            </a:r>
          </a:p>
          <a:p>
            <a:pPr marL="0" indent="0">
              <a:buFont typeface="Arial" panose="020B0604020202020204" pitchFamily="34" charset="0"/>
              <a:buNone/>
            </a:pPr>
            <a:r>
              <a:rPr lang="en-US" dirty="0" smtClean="0"/>
              <a:t>However, if you want to make a next step and understand something about </a:t>
            </a:r>
            <a:r>
              <a:rPr lang="en-US" b="1" dirty="0" smtClean="0"/>
              <a:t>relatedness</a:t>
            </a:r>
            <a:r>
              <a:rPr lang="en-US" dirty="0" smtClean="0"/>
              <a:t> between clusters of data points, this can be troublesome since </a:t>
            </a:r>
            <a:r>
              <a:rPr lang="en-US" dirty="0" err="1" smtClean="0"/>
              <a:t>tSNE</a:t>
            </a:r>
            <a:r>
              <a:rPr lang="en-US" dirty="0" smtClean="0"/>
              <a:t> and UMAP as neighbor graph algorithms </a:t>
            </a:r>
            <a:r>
              <a:rPr lang="en-US" b="1" dirty="0" smtClean="0"/>
              <a:t>do not guarantee that inter-cluster distances are preserved correctly</a:t>
            </a:r>
            <a:r>
              <a:rPr lang="en-US" dirty="0" smtClean="0"/>
              <a:t>. </a:t>
            </a:r>
          </a:p>
          <a:p>
            <a:pPr marL="0" indent="0">
              <a:buFont typeface="Arial" panose="020B0604020202020204" pitchFamily="34" charset="0"/>
              <a:buNone/>
            </a:pPr>
            <a:endParaRPr lang="en-US" dirty="0" smtClean="0"/>
          </a:p>
          <a:p>
            <a:r>
              <a:rPr lang="en-US" dirty="0" smtClean="0"/>
              <a:t>What is it exactly that makes us </a:t>
            </a:r>
            <a:r>
              <a:rPr lang="en-US" b="1" dirty="0" smtClean="0"/>
              <a:t>uncomfortable using </a:t>
            </a:r>
            <a:r>
              <a:rPr lang="en-US" b="1" dirty="0" err="1" smtClean="0"/>
              <a:t>tSNE</a:t>
            </a:r>
            <a:r>
              <a:rPr lang="en-US" b="1" dirty="0" smtClean="0"/>
              <a:t> for Single Cell </a:t>
            </a:r>
            <a:r>
              <a:rPr lang="en-US" dirty="0" smtClean="0"/>
              <a:t>genomics? Here I summarize a few points with short comments:</a:t>
            </a:r>
          </a:p>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pPr marL="0" indent="0">
              <a:buFont typeface="Arial" panose="020B0604020202020204" pitchFamily="34" charset="0"/>
              <a:buNone/>
            </a:pPr>
            <a:r>
              <a:rPr lang="en-US" dirty="0" smtClean="0"/>
              <a:t>UMAP overall follows the philosophy of </a:t>
            </a:r>
            <a:r>
              <a:rPr lang="en-US" dirty="0" err="1" smtClean="0"/>
              <a:t>tSNE</a:t>
            </a:r>
            <a:r>
              <a:rPr lang="en-US" dirty="0" smtClean="0"/>
              <a:t>, but introduces a number of improvements such as </a:t>
            </a:r>
            <a:r>
              <a:rPr lang="en-US" b="1" dirty="0" smtClean="0"/>
              <a:t>another cost function</a:t>
            </a:r>
            <a:r>
              <a:rPr lang="en-US" dirty="0" smtClean="0"/>
              <a:t> and the </a:t>
            </a:r>
            <a:r>
              <a:rPr lang="en-US" b="1" dirty="0" smtClean="0"/>
              <a:t>absence of normalization</a:t>
            </a:r>
            <a:r>
              <a:rPr lang="en-US" dirty="0" smtClean="0"/>
              <a:t> of high- and low-dimensional probabilities.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755797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Attempts to speed it up with </a:t>
            </a:r>
            <a:r>
              <a:rPr lang="en-US" b="1" dirty="0" err="1" smtClean="0">
                <a:hlinkClick r:id="rId3"/>
              </a:rPr>
              <a:t>FItSNE</a:t>
            </a:r>
            <a:r>
              <a:rPr lang="en-US" dirty="0" smtClean="0"/>
              <a:t> lead to </a:t>
            </a:r>
            <a:r>
              <a:rPr lang="en-US" b="1" dirty="0" smtClean="0"/>
              <a:t>large memory consumption</a:t>
            </a:r>
            <a:r>
              <a:rPr lang="en-US" dirty="0" smtClean="0"/>
              <a:t> making it impossible to do the analysis outside of computer cluster.</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r>
              <a:rPr lang="en-US" b="1" dirty="0" err="1" smtClean="0"/>
              <a:t>tSNE</a:t>
            </a:r>
            <a:r>
              <a:rPr lang="en-US" b="1" dirty="0" smtClean="0"/>
              <a:t> can practically only embed into 2 or 3 dimensions</a:t>
            </a:r>
            <a:r>
              <a:rPr lang="en-US" dirty="0" smtClean="0"/>
              <a:t>, i.e. only for </a:t>
            </a:r>
            <a:r>
              <a:rPr lang="en-US" b="1" dirty="0" smtClean="0"/>
              <a:t>visualization purposes</a:t>
            </a:r>
            <a:r>
              <a:rPr lang="en-US" dirty="0" smtClean="0"/>
              <a:t>, so it is hard to use </a:t>
            </a:r>
            <a:r>
              <a:rPr lang="en-US" dirty="0" err="1" smtClean="0"/>
              <a:t>tSNE</a:t>
            </a:r>
            <a:r>
              <a:rPr lang="en-US" dirty="0" smtClean="0"/>
              <a:t> as a general dimension reduction technique in order to produce e.g. 10 or 50 components. Please note, </a:t>
            </a:r>
            <a:r>
              <a:rPr lang="en-US" b="1" dirty="0" smtClean="0"/>
              <a:t>this is still a problem for the more modern </a:t>
            </a:r>
            <a:r>
              <a:rPr lang="en-US" b="1" dirty="0" err="1" smtClean="0">
                <a:hlinkClick r:id="rId3"/>
              </a:rPr>
              <a:t>FItSNE</a:t>
            </a:r>
            <a:r>
              <a:rPr lang="en-US" b="1" dirty="0" smtClean="0"/>
              <a:t> algorithm</a:t>
            </a:r>
            <a:r>
              <a:rPr lang="en-US" dirty="0" smtClean="0"/>
              <a:t>.</a:t>
            </a:r>
          </a:p>
          <a:p>
            <a:r>
              <a:rPr lang="en-US" b="1" dirty="0" err="1" smtClean="0"/>
              <a:t>tSNE</a:t>
            </a:r>
            <a:r>
              <a:rPr lang="en-US" b="1" dirty="0" smtClean="0"/>
              <a:t> performs a non-parametric mapping</a:t>
            </a:r>
            <a:r>
              <a:rPr lang="en-US" dirty="0" smtClean="0"/>
              <a:t> from high to low dimensions, meaning that it </a:t>
            </a:r>
            <a:r>
              <a:rPr lang="en-US" b="1" dirty="0" smtClean="0"/>
              <a:t>does not leverage features</a:t>
            </a:r>
            <a:r>
              <a:rPr lang="en-US" dirty="0" smtClean="0"/>
              <a:t> (aka PCA loadings) that drive the observed clustering.</a:t>
            </a:r>
          </a:p>
          <a:p>
            <a:r>
              <a:rPr lang="en-US" b="1" dirty="0" err="1" smtClean="0"/>
              <a:t>tSNE</a:t>
            </a:r>
            <a:r>
              <a:rPr lang="en-US" b="1" dirty="0" smtClean="0"/>
              <a:t> can not work with high-dimensional data directly</a:t>
            </a:r>
            <a:r>
              <a:rPr lang="en-US" dirty="0" smtClean="0"/>
              <a:t>, </a:t>
            </a:r>
            <a:r>
              <a:rPr lang="en-US" dirty="0" err="1" smtClean="0"/>
              <a:t>Autoencoder</a:t>
            </a:r>
            <a:r>
              <a:rPr lang="en-US" dirty="0" smtClean="0"/>
              <a:t> or PCA are often used for performing a pre-dimensionality reduction before plugging it into the </a:t>
            </a:r>
            <a:r>
              <a:rPr lang="en-US" dirty="0" err="1" smtClean="0"/>
              <a:t>tSNE</a:t>
            </a:r>
            <a:endParaRPr lang="en-US" dirty="0" smtClean="0"/>
          </a:p>
          <a:p>
            <a:r>
              <a:rPr lang="en-US" b="1" dirty="0" err="1" smtClean="0"/>
              <a:t>tSNE</a:t>
            </a:r>
            <a:r>
              <a:rPr lang="en-US" b="1" dirty="0" smtClean="0"/>
              <a:t> consumes too much memory</a:t>
            </a:r>
            <a:r>
              <a:rPr lang="en-US" dirty="0" smtClean="0"/>
              <a:t> for its computations which becomes especially obvious when using </a:t>
            </a:r>
            <a:r>
              <a:rPr lang="en-US" b="1" dirty="0" smtClean="0"/>
              <a:t>large perplexity</a:t>
            </a:r>
            <a:r>
              <a:rPr lang="en-US" dirty="0" smtClean="0"/>
              <a:t> </a:t>
            </a:r>
            <a:r>
              <a:rPr lang="en-US" dirty="0" err="1" smtClean="0"/>
              <a:t>hyperparameter</a:t>
            </a:r>
            <a:r>
              <a:rPr lang="en-US" dirty="0" smtClean="0"/>
              <a:t> since the k-nearest neighbor initial step (like in Barnes-Hut procedure) becomes less efficient and important for time reduction. </a:t>
            </a:r>
            <a:r>
              <a:rPr lang="en-US" b="1" dirty="0" smtClean="0"/>
              <a:t>This problem is not solved by the more modern </a:t>
            </a:r>
            <a:r>
              <a:rPr lang="en-US" b="1" dirty="0" err="1" smtClean="0">
                <a:hlinkClick r:id="rId3"/>
              </a:rPr>
              <a:t>FItSNE</a:t>
            </a:r>
            <a:r>
              <a:rPr lang="en-US" b="1" dirty="0" smtClean="0"/>
              <a:t> algorithm either</a:t>
            </a:r>
            <a:r>
              <a:rPr lang="en-US" dirty="0" smtClean="0"/>
              <a:t>.</a:t>
            </a:r>
          </a:p>
          <a:p>
            <a:endParaRPr lang="en-US" dirty="0" smtClean="0"/>
          </a:p>
          <a:p>
            <a:r>
              <a:rPr lang="fr-CH" dirty="0" smtClean="0"/>
              <a:t>Seurat: </a:t>
            </a:r>
            <a:r>
              <a:rPr lang="en-US" b="1" dirty="0" smtClean="0"/>
              <a:t>Run Non-linear dimensional reduction (</a:t>
            </a:r>
            <a:r>
              <a:rPr lang="en-US" b="1" dirty="0" err="1" smtClean="0"/>
              <a:t>tSNE</a:t>
            </a:r>
            <a:r>
              <a:rPr lang="en-US" b="1" dirty="0" smtClean="0"/>
              <a:t>)</a:t>
            </a:r>
          </a:p>
          <a:p>
            <a:r>
              <a:rPr lang="en-US" dirty="0" smtClean="0"/>
              <a:t>Seurat continues to use </a:t>
            </a:r>
            <a:r>
              <a:rPr lang="en-US" dirty="0" err="1" smtClean="0"/>
              <a:t>tSNE</a:t>
            </a:r>
            <a:r>
              <a:rPr lang="en-US" dirty="0" smtClean="0"/>
              <a:t> as a powerful tool to visualize and explore these datasets. While we no longer advise clustering directly on </a:t>
            </a:r>
            <a:r>
              <a:rPr lang="en-US" dirty="0" err="1" smtClean="0"/>
              <a:t>tSNE</a:t>
            </a:r>
            <a:r>
              <a:rPr lang="en-US" dirty="0" smtClean="0"/>
              <a:t> components, cells within the graph-based clusters determined above should co-localize on the </a:t>
            </a:r>
            <a:r>
              <a:rPr lang="en-US" dirty="0" err="1" smtClean="0"/>
              <a:t>tSNE</a:t>
            </a:r>
            <a:r>
              <a:rPr lang="en-US" dirty="0" smtClean="0"/>
              <a:t> plot. This is because the </a:t>
            </a:r>
            <a:r>
              <a:rPr lang="en-US" dirty="0" err="1" smtClean="0"/>
              <a:t>tSNE</a:t>
            </a:r>
            <a:r>
              <a:rPr lang="en-US" dirty="0" smtClean="0"/>
              <a:t> aims to place cells with similar local neighborhoods in high-dimensional space together in low-dimensional space. As input to the </a:t>
            </a:r>
            <a:r>
              <a:rPr lang="en-US" dirty="0" err="1" smtClean="0"/>
              <a:t>tSNE</a:t>
            </a:r>
            <a:r>
              <a:rPr lang="en-US" dirty="0" smtClean="0"/>
              <a:t>, we suggest using the same PCs as input to the clustering analysis, although computing the </a:t>
            </a:r>
            <a:r>
              <a:rPr lang="en-US" dirty="0" err="1" smtClean="0"/>
              <a:t>tSNE</a:t>
            </a:r>
            <a:r>
              <a:rPr lang="en-US" dirty="0" smtClean="0"/>
              <a:t> based on scaled gene expression is also supported using the </a:t>
            </a:r>
            <a:r>
              <a:rPr lang="en-US" dirty="0" err="1" smtClean="0"/>
              <a:t>genes.use</a:t>
            </a:r>
            <a:r>
              <a:rPr lang="en-US" dirty="0" smtClean="0"/>
              <a:t> argument.</a:t>
            </a:r>
          </a:p>
          <a:p>
            <a:pPr marL="0" indent="0">
              <a:buFont typeface="Arial" panose="020B0604020202020204" pitchFamily="34" charset="0"/>
              <a:buNone/>
            </a:pPr>
            <a:endParaRPr lang="fr-CH" dirty="0" smtClean="0"/>
          </a:p>
          <a:p>
            <a:r>
              <a:rPr lang="en-US" b="1" dirty="0" smtClean="0"/>
              <a:t>How to (</a:t>
            </a:r>
            <a:r>
              <a:rPr lang="en-US" b="1" dirty="0" err="1" smtClean="0"/>
              <a:t>mis</a:t>
            </a:r>
            <a:r>
              <a:rPr lang="en-US" b="1" dirty="0" smtClean="0"/>
              <a:t>)read UMAP</a:t>
            </a:r>
          </a:p>
          <a:p>
            <a:r>
              <a:rPr lang="en-US" dirty="0" smtClean="0"/>
              <a:t>While UMAP offers a number of advantages over t-SNE, it's by no means a silver bullet - and reading and understanding its results requires some care. It's worth revisiting our </a:t>
            </a:r>
            <a:r>
              <a:rPr lang="en-US" dirty="0" smtClean="0">
                <a:hlinkClick r:id="rId4"/>
              </a:rPr>
              <a:t>previous work on (</a:t>
            </a:r>
            <a:r>
              <a:rPr lang="en-US" dirty="0" err="1" smtClean="0">
                <a:hlinkClick r:id="rId4"/>
              </a:rPr>
              <a:t>mis</a:t>
            </a:r>
            <a:r>
              <a:rPr lang="en-US" dirty="0" smtClean="0">
                <a:hlinkClick r:id="rId4"/>
              </a:rPr>
              <a:t>)reading t-SNE</a:t>
            </a:r>
            <a:r>
              <a:rPr lang="en-US" dirty="0" smtClean="0"/>
              <a:t>, since many of the same takeaways apply to UMAP:</a:t>
            </a:r>
          </a:p>
          <a:p>
            <a:r>
              <a:rPr lang="en-US" b="1" dirty="0" smtClean="0"/>
              <a:t>1. </a:t>
            </a:r>
            <a:r>
              <a:rPr lang="en-US" b="1" dirty="0" err="1" smtClean="0"/>
              <a:t>Hyperparameters</a:t>
            </a:r>
            <a:r>
              <a:rPr lang="en-US" b="1" dirty="0" smtClean="0"/>
              <a:t> really matter</a:t>
            </a:r>
          </a:p>
          <a:p>
            <a:r>
              <a:rPr lang="en-US" dirty="0" smtClean="0"/>
              <a:t>Choosing good values isn't easy, and depends on both the data and your goals (</a:t>
            </a:r>
            <a:r>
              <a:rPr lang="en-US" dirty="0" err="1" smtClean="0"/>
              <a:t>eg</a:t>
            </a:r>
            <a:r>
              <a:rPr lang="en-US" dirty="0" smtClean="0"/>
              <a:t>, how tightly packed the projection ought to be). This is where UMAP's speed is a big advantage - By running UMAP multiple times with a variety of </a:t>
            </a:r>
            <a:r>
              <a:rPr lang="en-US" dirty="0" err="1" smtClean="0"/>
              <a:t>hyperparameters</a:t>
            </a:r>
            <a:r>
              <a:rPr lang="en-US" dirty="0" smtClean="0"/>
              <a:t>, you can get a better sense of how the projection is affected by its parameters.</a:t>
            </a:r>
          </a:p>
          <a:p>
            <a:r>
              <a:rPr lang="en-US" b="1" dirty="0" smtClean="0"/>
              <a:t>2. Cluster sizes in a UMAP plot mean nothing</a:t>
            </a:r>
          </a:p>
          <a:p>
            <a:r>
              <a:rPr lang="en-US" dirty="0" smtClean="0"/>
              <a:t>Just as in t-SNE, the size of clusters relative to each other is essentially meaningless. This is because UMAP uses local notions of distance to construct its high-dimensional graph representation.</a:t>
            </a:r>
          </a:p>
          <a:p>
            <a:r>
              <a:rPr lang="en-US" b="1" dirty="0" smtClean="0"/>
              <a:t>3. Distances between clusters might not mean anything</a:t>
            </a:r>
          </a:p>
          <a:p>
            <a:r>
              <a:rPr lang="en-US" dirty="0" smtClean="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smtClean="0"/>
              <a:t>4. Random noise doesn’t always look random.</a:t>
            </a:r>
          </a:p>
          <a:p>
            <a:r>
              <a:rPr lang="en-US" dirty="0" smtClean="0"/>
              <a:t>Especially at low values of </a:t>
            </a:r>
            <a:r>
              <a:rPr lang="en-US" dirty="0" err="1" smtClean="0"/>
              <a:t>n_neighbors</a:t>
            </a:r>
            <a:r>
              <a:rPr lang="en-US" dirty="0" smtClean="0"/>
              <a:t>, spurious clustering can be observed.</a:t>
            </a:r>
          </a:p>
          <a:p>
            <a:r>
              <a:rPr lang="en-US" b="1" dirty="0" smtClean="0"/>
              <a:t>5. You may need more than one plot</a:t>
            </a:r>
          </a:p>
          <a:p>
            <a:r>
              <a:rPr lang="en-US" dirty="0" smtClean="0"/>
              <a:t>Since the UMAP algorithm is stochastic, different runs with the same </a:t>
            </a:r>
            <a:r>
              <a:rPr lang="en-US" dirty="0" err="1" smtClean="0"/>
              <a:t>hyperparameters</a:t>
            </a:r>
            <a:r>
              <a:rPr lang="en-US" dirty="0" smtClean="0"/>
              <a:t> can yield different results. Additionally, since the choice of </a:t>
            </a:r>
            <a:r>
              <a:rPr lang="en-US" dirty="0" err="1" smtClean="0"/>
              <a:t>hyperparameters</a:t>
            </a:r>
            <a:r>
              <a:rPr lang="en-US" dirty="0" smtClean="0"/>
              <a:t> is so important, it can be very useful to run the projection multiple times with various </a:t>
            </a:r>
            <a:r>
              <a:rPr lang="en-US" dirty="0" err="1" smtClean="0"/>
              <a:t>hyperparameters</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1549221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945676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99082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806171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2998383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181770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smtClean="0">
                <a:solidFill>
                  <a:schemeClr val="tx1"/>
                </a:solidFill>
                <a:effectLst/>
                <a:latin typeface="+mn-lt"/>
                <a:ea typeface="+mn-ea"/>
                <a:cs typeface="+mn-cs"/>
              </a:rPr>
              <a:t>Purpose</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a:t>
            </a:r>
            <a:r>
              <a:rPr lang="fr-CH" sz="1200" kern="1200" dirty="0" err="1" smtClean="0">
                <a:solidFill>
                  <a:schemeClr val="tx1"/>
                </a:solidFill>
                <a:effectLst/>
                <a:latin typeface="+mn-lt"/>
                <a:ea typeface="+mn-ea"/>
                <a:cs typeface="+mn-cs"/>
              </a:rPr>
              <a:t>tumor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has a </a:t>
            </a:r>
            <a:r>
              <a:rPr lang="fr-CH" sz="1200" kern="1200" dirty="0" err="1" smtClean="0">
                <a:solidFill>
                  <a:schemeClr val="tx1"/>
                </a:solidFill>
                <a:effectLst/>
                <a:latin typeface="+mn-lt"/>
                <a:ea typeface="+mn-ea"/>
                <a:cs typeface="+mn-cs"/>
              </a:rPr>
              <a:t>profound</a:t>
            </a:r>
            <a:r>
              <a:rPr lang="fr-CH" sz="1200" kern="1200" dirty="0" smtClean="0">
                <a:solidFill>
                  <a:schemeClr val="tx1"/>
                </a:solidFill>
                <a:effectLst/>
                <a:latin typeface="+mn-lt"/>
                <a:ea typeface="+mn-ea"/>
                <a:cs typeface="+mn-cs"/>
              </a:rPr>
              <a:t> impact on </a:t>
            </a:r>
            <a:r>
              <a:rPr lang="fr-CH" sz="1200" kern="1200" dirty="0" err="1" smtClean="0">
                <a:solidFill>
                  <a:schemeClr val="tx1"/>
                </a:solidFill>
                <a:effectLst/>
                <a:latin typeface="+mn-lt"/>
                <a:ea typeface="+mn-ea"/>
                <a:cs typeface="+mn-cs"/>
              </a:rPr>
              <a:t>prognosis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immunotherapy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However</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landscape</a:t>
            </a:r>
            <a:r>
              <a:rPr lang="fr-CH" sz="1200" kern="1200" dirty="0" smtClean="0">
                <a:solidFill>
                  <a:schemeClr val="tx1"/>
                </a:solidFill>
                <a:effectLst/>
                <a:latin typeface="+mn-lt"/>
                <a:ea typeface="+mn-ea"/>
                <a:cs typeface="+mn-cs"/>
              </a:rPr>
              <a:t> of the triple-</a:t>
            </a:r>
            <a:r>
              <a:rPr lang="fr-CH" sz="1200" kern="1200" dirty="0" err="1" smtClean="0">
                <a:solidFill>
                  <a:schemeClr val="tx1"/>
                </a:solidFill>
                <a:effectLst/>
                <a:latin typeface="+mn-lt"/>
                <a:ea typeface="+mn-ea"/>
                <a:cs typeface="+mn-cs"/>
              </a:rPr>
              <a:t>negative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breast</a:t>
            </a:r>
            <a:r>
              <a:rPr lang="fr-CH" sz="1200" kern="1200" dirty="0" smtClean="0">
                <a:solidFill>
                  <a:schemeClr val="tx1"/>
                </a:solidFill>
                <a:effectLst/>
                <a:latin typeface="+mn-lt"/>
                <a:ea typeface="+mn-ea"/>
                <a:cs typeface="+mn-cs"/>
              </a:rPr>
              <a:t> cancer (TNBC) micro-</a:t>
            </a:r>
            <a:r>
              <a:rPr lang="fr-CH" sz="1200" kern="1200" dirty="0" err="1" smtClean="0">
                <a:solidFill>
                  <a:schemeClr val="tx1"/>
                </a:solidFill>
                <a:effectLst/>
                <a:latin typeface="+mn-lt"/>
                <a:ea typeface="+mn-ea"/>
                <a:cs typeface="+mn-cs"/>
              </a:rPr>
              <a:t>environment</a:t>
            </a:r>
            <a:r>
              <a:rPr lang="fr-CH" sz="1200" kern="1200" dirty="0" smtClean="0">
                <a:solidFill>
                  <a:schemeClr val="tx1"/>
                </a:solidFill>
                <a:effectLst/>
                <a:latin typeface="+mn-lt"/>
                <a:ea typeface="+mn-ea"/>
                <a:cs typeface="+mn-cs"/>
              </a:rPr>
              <a:t> has not been </a:t>
            </a:r>
            <a:r>
              <a:rPr lang="fr-CH" sz="1200" kern="1200" dirty="0" err="1" smtClean="0">
                <a:solidFill>
                  <a:schemeClr val="tx1"/>
                </a:solidFill>
                <a:effectLst/>
                <a:latin typeface="+mn-lt"/>
                <a:ea typeface="+mn-ea"/>
                <a:cs typeface="+mn-cs"/>
              </a:rPr>
              <a:t>fully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understood</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Experimental</a:t>
            </a:r>
            <a:r>
              <a:rPr lang="fr-CH" sz="1200" kern="1200" dirty="0" smtClean="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Using</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largest</a:t>
            </a:r>
            <a:r>
              <a:rPr lang="fr-CH" sz="1200" kern="1200" dirty="0" smtClean="0">
                <a:solidFill>
                  <a:schemeClr val="tx1"/>
                </a:solidFill>
                <a:effectLst/>
                <a:latin typeface="+mn-lt"/>
                <a:ea typeface="+mn-ea"/>
                <a:cs typeface="+mn-cs"/>
              </a:rPr>
              <a:t> original multi-</a:t>
            </a:r>
            <a:r>
              <a:rPr lang="fr-CH" sz="1200" kern="1200" dirty="0" err="1" smtClean="0">
                <a:solidFill>
                  <a:schemeClr val="tx1"/>
                </a:solidFill>
                <a:effectLst/>
                <a:latin typeface="+mn-lt"/>
                <a:ea typeface="+mn-ea"/>
                <a:cs typeface="+mn-cs"/>
              </a:rPr>
              <a:t>omics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dataset</a:t>
            </a:r>
            <a:r>
              <a:rPr lang="fr-CH" sz="1200" kern="1200" dirty="0" smtClean="0">
                <a:solidFill>
                  <a:schemeClr val="tx1"/>
                </a:solidFill>
                <a:effectLst/>
                <a:latin typeface="+mn-lt"/>
                <a:ea typeface="+mn-ea"/>
                <a:cs typeface="+mn-cs"/>
              </a:rPr>
              <a:t> of TNBC (n=386),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conducted</a:t>
            </a:r>
            <a:r>
              <a:rPr lang="fr-CH" sz="1200" kern="1200" dirty="0" smtClean="0">
                <a:solidFill>
                  <a:schemeClr val="tx1"/>
                </a:solidFill>
                <a:effectLst/>
                <a:latin typeface="+mn-lt"/>
                <a:ea typeface="+mn-ea"/>
                <a:cs typeface="+mn-cs"/>
              </a:rPr>
              <a:t> an extensive </a:t>
            </a:r>
            <a:r>
              <a:rPr lang="fr-CH" sz="1200" kern="1200" dirty="0" err="1" smtClean="0">
                <a:solidFill>
                  <a:schemeClr val="tx1"/>
                </a:solidFill>
                <a:effectLst/>
                <a:latin typeface="+mn-lt"/>
                <a:ea typeface="+mn-ea"/>
                <a:cs typeface="+mn-cs"/>
              </a:rPr>
              <a:t>immunogenomic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analysis</a:t>
            </a:r>
            <a:r>
              <a:rPr lang="fr-CH" sz="1200" kern="1200" dirty="0" smtClean="0">
                <a:solidFill>
                  <a:schemeClr val="tx1"/>
                </a:solidFill>
                <a:effectLst/>
                <a:latin typeface="+mn-lt"/>
                <a:ea typeface="+mn-ea"/>
                <a:cs typeface="+mn-cs"/>
              </a:rPr>
              <a:t> to explore the </a:t>
            </a:r>
            <a:r>
              <a:rPr lang="fr-CH" sz="1200" kern="1200" dirty="0" err="1" smtClean="0">
                <a:solidFill>
                  <a:schemeClr val="tx1"/>
                </a:solidFill>
                <a:effectLst/>
                <a:latin typeface="+mn-lt"/>
                <a:ea typeface="+mn-ea"/>
                <a:cs typeface="+mn-cs"/>
              </a:rPr>
              <a:t>heterogeneity</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prognostic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significance</a:t>
            </a:r>
            <a:r>
              <a:rPr lang="fr-CH" sz="1200" kern="1200" dirty="0" smtClean="0">
                <a:solidFill>
                  <a:schemeClr val="tx1"/>
                </a:solidFill>
                <a:effectLst/>
                <a:latin typeface="+mn-lt"/>
                <a:ea typeface="+mn-ea"/>
                <a:cs typeface="+mn-cs"/>
              </a:rPr>
              <a:t> of 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further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analyzed</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potential</a:t>
            </a:r>
            <a:r>
              <a:rPr lang="fr-CH" sz="1200" kern="1200" dirty="0" smtClean="0">
                <a:solidFill>
                  <a:schemeClr val="tx1"/>
                </a:solidFill>
                <a:effectLst/>
                <a:latin typeface="+mn-lt"/>
                <a:ea typeface="+mn-ea"/>
                <a:cs typeface="+mn-cs"/>
              </a:rPr>
              <a:t> immune escape </a:t>
            </a:r>
            <a:r>
              <a:rPr lang="fr-CH" sz="1200" kern="1200" dirty="0" err="1" smtClean="0">
                <a:solidFill>
                  <a:schemeClr val="tx1"/>
                </a:solidFill>
                <a:effectLst/>
                <a:latin typeface="+mn-lt"/>
                <a:ea typeface="+mn-ea"/>
                <a:cs typeface="+mn-cs"/>
              </a:rPr>
              <a:t>mechanisms</a:t>
            </a:r>
            <a:r>
              <a:rPr lang="fr-CH" sz="1200" kern="1200" dirty="0" smtClean="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Results</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phenotypes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were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classified</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into</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three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heterogeneous</a:t>
            </a:r>
            <a:r>
              <a:rPr lang="fr-CH" sz="1200" kern="1200" dirty="0" smtClean="0">
                <a:solidFill>
                  <a:schemeClr val="tx1"/>
                </a:solidFill>
                <a:effectLst/>
                <a:latin typeface="+mn-lt"/>
                <a:ea typeface="+mn-ea"/>
                <a:cs typeface="+mn-cs"/>
              </a:rPr>
              <a:t> clusters: cluster 1, </a:t>
            </a:r>
            <a:r>
              <a:rPr lang="fr-CH" sz="1200" kern="1200" dirty="0" err="1" smtClean="0">
                <a:solidFill>
                  <a:schemeClr val="tx1"/>
                </a:solidFill>
                <a:effectLst/>
                <a:latin typeface="+mn-lt"/>
                <a:ea typeface="+mn-ea"/>
                <a:cs typeface="+mn-cs"/>
              </a:rPr>
              <a:t>the"immune-desert</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low</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a:t>
            </a:r>
            <a:r>
              <a:rPr lang="fr-CH" sz="1200" kern="1200" dirty="0" smtClean="0">
                <a:solidFill>
                  <a:schemeClr val="tx1"/>
                </a:solidFill>
                <a:effectLst/>
                <a:latin typeface="+mn-lt"/>
                <a:ea typeface="+mn-ea"/>
                <a:cs typeface="+mn-cs"/>
              </a:rPr>
              <a:t> infiltration; cluster 2, the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a:t>
            </a:r>
            <a:r>
              <a:rPr lang="fr-CH" sz="1200" kern="1200" dirty="0" err="1" smtClean="0">
                <a:solidFill>
                  <a:schemeClr val="tx1"/>
                </a:solidFill>
                <a:effectLst/>
                <a:latin typeface="+mn-lt"/>
                <a:ea typeface="+mn-ea"/>
                <a:cs typeface="+mn-cs"/>
              </a:rPr>
              <a:t>inactivated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resting</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nonimmune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stromal</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and cluster 3, the "immune-</a:t>
            </a:r>
            <a:r>
              <a:rPr lang="fr-CH" sz="1200" kern="1200" dirty="0" err="1" smtClean="0">
                <a:solidFill>
                  <a:schemeClr val="tx1"/>
                </a:solidFill>
                <a:effectLst/>
                <a:latin typeface="+mn-lt"/>
                <a:ea typeface="+mn-ea"/>
                <a:cs typeface="+mn-cs"/>
              </a:rPr>
              <a:t>inflamed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abundant</a:t>
            </a:r>
            <a:r>
              <a:rPr lang="fr-CH" sz="1200" kern="1200" dirty="0" smtClean="0">
                <a:solidFill>
                  <a:schemeClr val="tx1"/>
                </a:solidFill>
                <a:effectLst/>
                <a:latin typeface="+mn-lt"/>
                <a:ea typeface="+mn-ea"/>
                <a:cs typeface="+mn-cs"/>
              </a:rPr>
              <a:t> adaptive and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smtClean="0">
              <a:solidFill>
                <a:schemeClr val="tx1"/>
              </a:solidFill>
              <a:effectLst/>
              <a:latin typeface="+mn-lt"/>
              <a:ea typeface="+mn-ea"/>
              <a:cs typeface="+mn-cs"/>
            </a:endParaRPr>
          </a:p>
          <a:p>
            <a:pPr marL="0" indent="0">
              <a:buFont typeface="Arial" panose="020B0604020202020204" pitchFamily="34" charset="0"/>
              <a:buNone/>
            </a:pPr>
            <a:r>
              <a:rPr lang="fr-CH" dirty="0" smtClean="0"/>
              <a:t>RNA-</a:t>
            </a:r>
            <a:r>
              <a:rPr lang="fr-CH" dirty="0" err="1" smtClean="0"/>
              <a:t>seq</a:t>
            </a:r>
            <a:r>
              <a:rPr lang="fr-CH" dirty="0" smtClean="0"/>
              <a:t> data (</a:t>
            </a:r>
            <a:r>
              <a:rPr lang="fr-CH" dirty="0" err="1" smtClean="0"/>
              <a:t>tumor</a:t>
            </a:r>
            <a:r>
              <a:rPr lang="fr-CH" dirty="0" smtClean="0"/>
              <a:t> tissues: </a:t>
            </a:r>
            <a:r>
              <a:rPr lang="fr-CH" i="1" dirty="0" smtClean="0"/>
              <a:t>n</a:t>
            </a:r>
            <a:r>
              <a:rPr lang="fr-CH" dirty="0" smtClean="0"/>
              <a:t> = 245; </a:t>
            </a:r>
            <a:r>
              <a:rPr lang="fr-CH" dirty="0" err="1" smtClean="0"/>
              <a:t>paired</a:t>
            </a:r>
            <a:r>
              <a:rPr lang="fr-CH" dirty="0" smtClean="0"/>
              <a:t> normal tissues: </a:t>
            </a:r>
            <a:r>
              <a:rPr lang="fr-CH" i="1" dirty="0" smtClean="0"/>
              <a:t>n</a:t>
            </a:r>
            <a:r>
              <a:rPr lang="fr-CH" dirty="0" smtClean="0"/>
              <a:t> = 90), HTA 2.0 </a:t>
            </a:r>
            <a:r>
              <a:rPr lang="fr-CH" dirty="0" err="1" smtClean="0"/>
              <a:t>microarray</a:t>
            </a:r>
            <a:r>
              <a:rPr lang="fr-CH" dirty="0" smtClean="0"/>
              <a:t> data (</a:t>
            </a:r>
            <a:r>
              <a:rPr lang="fr-CH" i="1" dirty="0" smtClean="0"/>
              <a:t>n</a:t>
            </a:r>
            <a:r>
              <a:rPr lang="fr-CH" dirty="0" smtClean="0"/>
              <a:t> = 141), </a:t>
            </a:r>
            <a:r>
              <a:rPr lang="fr-CH" dirty="0" err="1" smtClean="0"/>
              <a:t>whole-exome</a:t>
            </a:r>
            <a:r>
              <a:rPr lang="fr-CH" dirty="0" smtClean="0"/>
              <a:t> </a:t>
            </a:r>
            <a:r>
              <a:rPr lang="fr-CH" dirty="0" err="1" smtClean="0"/>
              <a:t>sequencing</a:t>
            </a:r>
            <a:r>
              <a:rPr lang="fr-CH" dirty="0" smtClean="0"/>
              <a:t> data (</a:t>
            </a:r>
            <a:r>
              <a:rPr lang="fr-CH" i="1" dirty="0" smtClean="0"/>
              <a:t>n</a:t>
            </a:r>
            <a:r>
              <a:rPr lang="fr-CH" dirty="0" smtClean="0"/>
              <a:t> = 268), </a:t>
            </a:r>
            <a:r>
              <a:rPr lang="fr-CH" dirty="0" err="1" smtClean="0"/>
              <a:t>OncoScan</a:t>
            </a:r>
            <a:r>
              <a:rPr lang="fr-CH" dirty="0" smtClean="0"/>
              <a:t> </a:t>
            </a:r>
            <a:r>
              <a:rPr lang="fr-CH" dirty="0" err="1" smtClean="0"/>
              <a:t>microarray</a:t>
            </a:r>
            <a:r>
              <a:rPr lang="fr-CH" dirty="0" smtClean="0"/>
              <a:t> copy-</a:t>
            </a:r>
            <a:r>
              <a:rPr lang="fr-CH" dirty="0" err="1" smtClean="0"/>
              <a:t>number</a:t>
            </a:r>
            <a:r>
              <a:rPr lang="fr-CH" dirty="0" smtClean="0"/>
              <a:t> data (</a:t>
            </a:r>
            <a:r>
              <a:rPr lang="fr-CH" i="1" dirty="0" smtClean="0"/>
              <a:t>n</a:t>
            </a:r>
            <a:r>
              <a:rPr lang="fr-CH" dirty="0" smtClean="0"/>
              <a:t> = 335), </a:t>
            </a:r>
            <a:r>
              <a:rPr lang="fr-CH" dirty="0" err="1" smtClean="0"/>
              <a:t>hematoxylin</a:t>
            </a:r>
            <a:r>
              <a:rPr lang="fr-CH" dirty="0" smtClean="0"/>
              <a:t> and </a:t>
            </a:r>
            <a:r>
              <a:rPr lang="fr-CH" dirty="0" err="1" smtClean="0"/>
              <a:t>eosin</a:t>
            </a:r>
            <a:r>
              <a:rPr lang="fr-CH" dirty="0" smtClean="0"/>
              <a:t> (H &amp; E) sections data (</a:t>
            </a:r>
            <a:r>
              <a:rPr lang="fr-CH" i="1" dirty="0" smtClean="0"/>
              <a:t>n</a:t>
            </a:r>
            <a:r>
              <a:rPr lang="fr-CH" dirty="0" smtClean="0"/>
              <a:t> = 300), and tissue </a:t>
            </a:r>
            <a:r>
              <a:rPr lang="fr-CH" dirty="0" err="1" smtClean="0"/>
              <a:t>microarray</a:t>
            </a:r>
            <a:r>
              <a:rPr lang="fr-CH" dirty="0" smtClean="0"/>
              <a:t> data (</a:t>
            </a:r>
            <a:r>
              <a:rPr lang="fr-CH" i="1" dirty="0" smtClean="0"/>
              <a:t>n</a:t>
            </a:r>
            <a:r>
              <a:rPr lang="fr-CH" dirty="0" smtClean="0"/>
              <a:t> = 181)</a:t>
            </a:r>
          </a:p>
          <a:p>
            <a:pPr marL="0" indent="0">
              <a:buFont typeface="Arial" panose="020B0604020202020204" pitchFamily="34" charset="0"/>
              <a:buNone/>
            </a:pPr>
            <a:r>
              <a:rPr lang="en-US" dirty="0" smtClean="0"/>
              <a:t>We performed k-means (“</a:t>
            </a:r>
            <a:r>
              <a:rPr lang="en-US" dirty="0" err="1" smtClean="0"/>
              <a:t>kmeans</a:t>
            </a:r>
            <a:r>
              <a:rPr lang="en-US" dirty="0" smtClean="0"/>
              <a:t>” function in R) clustering and </a:t>
            </a:r>
            <a:r>
              <a:rPr lang="en-US" dirty="0" err="1" smtClean="0"/>
              <a:t>Nbclust</a:t>
            </a:r>
            <a:r>
              <a:rPr lang="en-US" dirty="0" smtClean="0"/>
              <a:t> testing (“</a:t>
            </a:r>
            <a:r>
              <a:rPr lang="en-US" dirty="0" err="1" smtClean="0"/>
              <a:t>NbClust</a:t>
            </a:r>
            <a:r>
              <a:rPr lang="en-US" dirty="0" smtClean="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09031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1367987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818136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793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Hierarchical Clustering </a:t>
            </a:r>
            <a:r>
              <a:rPr lang="en-US" b="1" dirty="0" err="1" smtClean="0"/>
              <a:t>Heatmap</a:t>
            </a:r>
            <a:endParaRPr lang="en-US" b="1" dirty="0" smtClean="0"/>
          </a:p>
          <a:p>
            <a:r>
              <a:rPr lang="en-US" dirty="0" smtClean="0"/>
              <a:t>Similar to PCA, hierarchical clustering is another, complementary method for identifying strong patterns in a dataset and potential outliers. The </a:t>
            </a:r>
            <a:r>
              <a:rPr lang="en-US" dirty="0" err="1" smtClean="0"/>
              <a:t>heatmap</a:t>
            </a:r>
            <a:r>
              <a:rPr lang="en-US" dirty="0" smtClean="0"/>
              <a:t> displays </a:t>
            </a:r>
            <a:r>
              <a:rPr lang="en-US" b="1" dirty="0" smtClean="0"/>
              <a:t>the correlation of gene expression for all pairwise combinations of samples</a:t>
            </a:r>
            <a:r>
              <a:rPr lang="en-US" dirty="0" smtClean="0"/>
              <a:t> in the dataset. Since the majority of genes are not differentially expressed, samples generally have high correlations with each other (values higher than 0.80). Samples below 0.80 may indicate an outlier in your data and/or sample contamination.</a:t>
            </a:r>
          </a:p>
          <a:p>
            <a:r>
              <a:rPr lang="en-US" dirty="0" smtClean="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smtClean="0"/>
              <a:t>In the plot below, we would be quite concerned about ‘Wt_3’ and ‘KO_3’ samples not clustering with the other replicates. We would want to explore the PCA to see if we see the same clustering of samples.</a:t>
            </a:r>
            <a:endParaRPr lang="en-US"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82928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DBSCAN ¶</a:t>
            </a:r>
          </a:p>
          <a:p>
            <a:r>
              <a:rPr lang="en-US" b="0" dirty="0" smtClean="0"/>
              <a:t>It is a clustering method based on density. Basically it starts by defining core points (points that are already densely packed : number of minimum points within a certain distance 𝜖</a:t>
            </a:r>
            <a:r>
              <a:rPr lang="en-US" b="0" baseline="0" dirty="0" smtClean="0"/>
              <a:t> </a:t>
            </a:r>
            <a:r>
              <a:rPr lang="en-US" b="0" dirty="0" smtClean="0"/>
              <a:t>from each other). Then it adds point 𝑗 to the cluster around those densely packed points under the condition that there is a path of points within a distance 𝜖 that connects 𝑗 to a core point.</a:t>
            </a:r>
          </a:p>
          <a:p>
            <a:r>
              <a:rPr lang="en-US" b="1" dirty="0" smtClean="0"/>
              <a:t>Parameter estimation:</a:t>
            </a:r>
          </a:p>
          <a:p>
            <a:r>
              <a:rPr lang="en-US" dirty="0" smtClean="0"/>
              <a:t>The parameter estimation is a problem for every data mining task. To choose good parameters we need to understand how they are used and have at least a basic previous knowledge about the data set that will be used.</a:t>
            </a:r>
          </a:p>
          <a:p>
            <a:r>
              <a:rPr lang="en-US" b="1" dirty="0" smtClean="0"/>
              <a:t>eps</a:t>
            </a:r>
            <a:r>
              <a:rPr lang="en-US" dirty="0" smtClean="0"/>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p>
          <a:p>
            <a:r>
              <a:rPr lang="en-US" b="1" dirty="0" err="1" smtClean="0"/>
              <a:t>minPoints</a:t>
            </a:r>
            <a:r>
              <a:rPr lang="en-US" dirty="0" smtClean="0"/>
              <a:t>: As a general rule, a minimum </a:t>
            </a:r>
            <a:r>
              <a:rPr lang="en-US" dirty="0" err="1" smtClean="0"/>
              <a:t>minPoints</a:t>
            </a:r>
            <a:r>
              <a:rPr lang="en-US" dirty="0" smtClean="0"/>
              <a:t> can be derived from a number of dimensions (D) in the data set, as </a:t>
            </a:r>
            <a:r>
              <a:rPr lang="en-US" dirty="0" err="1" smtClean="0"/>
              <a:t>minPoints</a:t>
            </a:r>
            <a:r>
              <a:rPr lang="en-US" dirty="0" smtClean="0"/>
              <a:t> ≥ D + 1. Larger values are usually better for data sets with noise and will form more significant clusters. The minimum value for the </a:t>
            </a:r>
            <a:r>
              <a:rPr lang="en-US" dirty="0" err="1" smtClean="0"/>
              <a:t>minPoints</a:t>
            </a:r>
            <a:r>
              <a:rPr lang="en-US" dirty="0" smtClean="0"/>
              <a:t> must be 3, but the larger the data set, the larger the </a:t>
            </a:r>
            <a:r>
              <a:rPr lang="en-US" dirty="0" err="1" smtClean="0"/>
              <a:t>minPoints</a:t>
            </a:r>
            <a:r>
              <a:rPr lang="en-US" dirty="0" smtClean="0"/>
              <a:t> value that should be chosen.</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683587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Feature Extraction?</a:t>
            </a:r>
          </a:p>
          <a:p>
            <a:r>
              <a:rPr lang="en-US" dirty="0" smtClean="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smtClean="0"/>
              <a:t>Why is this Useful?</a:t>
            </a:r>
          </a:p>
          <a:p>
            <a:r>
              <a:rPr lang="en-US" dirty="0" smtClean="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smtClean="0">
                <a:hlinkClick r:id="rId3"/>
              </a:rPr>
              <a:t>machine learning</a:t>
            </a:r>
            <a:r>
              <a:rPr lang="en-US" dirty="0" smtClean="0"/>
              <a:t> process.</a:t>
            </a:r>
          </a:p>
          <a:p>
            <a:r>
              <a:rPr lang="en-US" b="1" dirty="0" smtClean="0"/>
              <a:t>Practical Uses of Feature Extraction</a:t>
            </a:r>
          </a:p>
          <a:p>
            <a:r>
              <a:rPr lang="en-US" b="1" dirty="0" err="1" smtClean="0"/>
              <a:t>Autoencoders</a:t>
            </a:r>
            <a:r>
              <a:rPr lang="en-US" dirty="0" smtClean="0"/>
              <a:t>– The purpose of </a:t>
            </a:r>
            <a:r>
              <a:rPr lang="en-US" dirty="0" err="1" smtClean="0">
                <a:hlinkClick r:id="rId4"/>
              </a:rPr>
              <a:t>autoencoders</a:t>
            </a:r>
            <a:r>
              <a:rPr lang="en-US" dirty="0" smtClean="0"/>
              <a:t> is </a:t>
            </a:r>
            <a:r>
              <a:rPr lang="en-US" dirty="0" smtClean="0">
                <a:hlinkClick r:id="rId5"/>
              </a:rPr>
              <a:t>unsupervised learning</a:t>
            </a:r>
            <a:r>
              <a:rPr lang="en-US" dirty="0" smtClean="0"/>
              <a:t> of efficient data coding. Feature extraction is used here to identify key features in the data for coding by learning from the coding of the original data set to derive new ones.</a:t>
            </a:r>
          </a:p>
          <a:p>
            <a:r>
              <a:rPr lang="en-US" b="1" dirty="0" smtClean="0"/>
              <a:t>Bag-of-Words</a:t>
            </a:r>
            <a:r>
              <a:rPr lang="en-US" dirty="0" smtClean="0"/>
              <a:t>– A technique for </a:t>
            </a:r>
            <a:r>
              <a:rPr lang="en-US" dirty="0" smtClean="0">
                <a:hlinkClick r:id="rId6"/>
              </a:rPr>
              <a:t>natural language processing</a:t>
            </a:r>
            <a:r>
              <a:rPr lang="en-US" dirty="0" smtClean="0"/>
              <a:t> that extracts the words (features) used in a sentence, document, website, etc. and </a:t>
            </a:r>
            <a:r>
              <a:rPr lang="en-US" dirty="0" smtClean="0">
                <a:hlinkClick r:id="rId7"/>
              </a:rPr>
              <a:t>classifies</a:t>
            </a:r>
            <a:r>
              <a:rPr lang="en-US" dirty="0" smtClean="0"/>
              <a:t> them by frequency of use. This technique can also be applied to image processing.</a:t>
            </a:r>
          </a:p>
          <a:p>
            <a:r>
              <a:rPr lang="en-US" b="1" dirty="0" smtClean="0"/>
              <a:t>Image Processing</a:t>
            </a:r>
            <a:r>
              <a:rPr lang="en-US" dirty="0" smtClean="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validation dataset is a </a:t>
            </a:r>
            <a:r>
              <a:rPr lang="en-US" dirty="0" smtClean="0">
                <a:hlinkClick r:id="rId3" tooltip="Dataset"/>
              </a:rPr>
              <a:t>dataset</a:t>
            </a:r>
            <a:r>
              <a:rPr lang="en-US" dirty="0" smtClean="0"/>
              <a:t> of examples used to tune the </a:t>
            </a:r>
            <a:r>
              <a:rPr lang="en-US" dirty="0" err="1" smtClean="0">
                <a:hlinkClick r:id="rId4" tooltip="Hyperparameter (machine learning)"/>
              </a:rPr>
              <a:t>hyperparameters</a:t>
            </a:r>
            <a:r>
              <a:rPr lang="en-US" dirty="0" smtClean="0"/>
              <a:t> (i.e. the architecture) of a classifier. It is sometimes also called the development set or the "dev set"</a:t>
            </a:r>
            <a:r>
              <a:rPr lang="en-US" baseline="30000" dirty="0" smtClean="0">
                <a:hlinkClick r:id="rId5"/>
              </a:rPr>
              <a:t>[11]</a:t>
            </a:r>
            <a:r>
              <a:rPr lang="en-US" dirty="0" smtClean="0"/>
              <a:t>. An example of a </a:t>
            </a:r>
            <a:r>
              <a:rPr lang="en-US" dirty="0" err="1" smtClean="0"/>
              <a:t>hyperparameter</a:t>
            </a:r>
            <a:r>
              <a:rPr lang="en-US" dirty="0" smtClean="0"/>
              <a:t> for </a:t>
            </a:r>
            <a:r>
              <a:rPr lang="en-US" dirty="0" smtClean="0">
                <a:hlinkClick r:id="rId6" tooltip="Artificial neural networks"/>
              </a:rPr>
              <a:t>artificial neural networks</a:t>
            </a:r>
            <a:r>
              <a:rPr lang="en-US" dirty="0" smtClean="0"/>
              <a:t> includes the number of hidden units in each layer.</a:t>
            </a:r>
            <a:r>
              <a:rPr lang="en-US" baseline="30000" dirty="0" smtClean="0">
                <a:hlinkClick r:id="rId7"/>
              </a:rPr>
              <a:t>[7]</a:t>
            </a:r>
            <a:r>
              <a:rPr lang="en-US" baseline="30000" dirty="0" smtClean="0">
                <a:hlinkClick r:id="rId8"/>
              </a:rPr>
              <a:t>[8]</a:t>
            </a:r>
            <a:r>
              <a:rPr lang="en-US" dirty="0" smtClean="0"/>
              <a:t> It, as well as the testing set (as mentioned above), should follow the same probability distribution as the training dataset. </a:t>
            </a:r>
          </a:p>
          <a:p>
            <a:r>
              <a:rPr lang="en-US" dirty="0" smtClean="0"/>
              <a:t>In order to avoid overfitting, when any </a:t>
            </a:r>
            <a:r>
              <a:rPr lang="en-US" dirty="0" smtClean="0">
                <a:hlinkClick r:id="rId9" tooltip="Statistical classification"/>
              </a:rPr>
              <a:t>classification</a:t>
            </a:r>
            <a:r>
              <a:rPr lang="en-US" dirty="0" smtClean="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smtClean="0">
                <a:hlinkClick r:id="rId10" tooltip="Accuracy"/>
              </a:rPr>
              <a:t>accuracy</a:t>
            </a:r>
            <a:r>
              <a:rPr lang="en-US" dirty="0" smtClean="0"/>
              <a:t>, </a:t>
            </a:r>
            <a:r>
              <a:rPr lang="en-US" dirty="0" smtClean="0">
                <a:hlinkClick r:id="rId11" tooltip="Sensitivity and specificity"/>
              </a:rPr>
              <a:t>sensitivity</a:t>
            </a:r>
            <a:r>
              <a:rPr lang="en-US" dirty="0" smtClean="0"/>
              <a:t>, </a:t>
            </a:r>
            <a:r>
              <a:rPr lang="en-US" dirty="0" smtClean="0">
                <a:hlinkClick r:id="rId11" tooltip="Sensitivity and specificity"/>
              </a:rPr>
              <a:t>specificity</a:t>
            </a:r>
            <a:r>
              <a:rPr lang="en-US" dirty="0" smtClean="0"/>
              <a:t>, </a:t>
            </a:r>
            <a:r>
              <a:rPr lang="en-US" dirty="0" smtClean="0">
                <a:hlinkClick r:id="rId12" tooltip="Precision and recall"/>
              </a:rPr>
              <a:t>F-measure</a:t>
            </a:r>
            <a:r>
              <a:rPr lang="en-US" dirty="0" smtClean="0"/>
              <a:t>, and so on. The validation dataset functions as a hybrid: it is training data used for testing, but neither as part of the low-level training nor as part of the final testing. </a:t>
            </a:r>
          </a:p>
          <a:p>
            <a:r>
              <a:rPr lang="en-US" dirty="0" smtClean="0"/>
              <a:t>The basic process of using a validation dataset for </a:t>
            </a:r>
            <a:r>
              <a:rPr lang="en-US" dirty="0" smtClean="0">
                <a:hlinkClick r:id="rId13" tooltip="Model selection"/>
              </a:rPr>
              <a:t>model selection</a:t>
            </a:r>
            <a:r>
              <a:rPr lang="en-US" dirty="0" smtClean="0"/>
              <a:t> (as part of training dataset, validation dataset, and test dataset) is:</a:t>
            </a:r>
            <a:r>
              <a:rPr lang="en-US" baseline="30000" dirty="0" smtClean="0">
                <a:hlinkClick r:id="rId8"/>
              </a:rPr>
              <a:t>[8]</a:t>
            </a:r>
            <a:r>
              <a:rPr lang="en-US" baseline="30000" dirty="0" smtClean="0">
                <a:hlinkClick r:id="rId14"/>
              </a:rPr>
              <a:t>[12]</a:t>
            </a:r>
            <a:r>
              <a:rPr lang="en-US" dirty="0" smtClean="0"/>
              <a:t> </a:t>
            </a:r>
          </a:p>
          <a:p>
            <a:r>
              <a:rPr lang="en-US" dirty="0" smtClean="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smtClean="0"/>
              <a:t>hold out</a:t>
            </a:r>
            <a:r>
              <a:rPr lang="en-US" dirty="0" smtClean="0"/>
              <a:t> method. Since this procedure can itself lead to some overfitting to the validation set, the performance of the selected network should be confirmed by measuring its performance on a third independent set of data called a test set.</a:t>
            </a:r>
          </a:p>
          <a:p>
            <a:r>
              <a:rPr lang="en-US" dirty="0" smtClean="0"/>
              <a:t>An application of this process is in </a:t>
            </a:r>
            <a:r>
              <a:rPr lang="en-US" dirty="0" smtClean="0">
                <a:hlinkClick r:id="rId15" tooltip="Early stopping"/>
              </a:rPr>
              <a:t>early stopping</a:t>
            </a:r>
            <a:r>
              <a:rPr lang="en-US" dirty="0" smtClean="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smtClean="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smtClean="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smtClean="0"/>
              <a:t>Split your data into training and testing (80/20 is indeed a good starting point)</a:t>
            </a:r>
          </a:p>
          <a:p>
            <a:pPr marL="171450" indent="-171450">
              <a:buFont typeface="Arial" panose="020B0604020202020204" pitchFamily="34" charset="0"/>
              <a:buChar char="•"/>
            </a:pPr>
            <a:r>
              <a:rPr lang="en-US" dirty="0" smtClean="0"/>
              <a:t>Split the </a:t>
            </a:r>
            <a:r>
              <a:rPr lang="en-US" i="1" dirty="0" smtClean="0"/>
              <a:t>training</a:t>
            </a:r>
            <a:r>
              <a:rPr lang="en-US" dirty="0" smtClean="0"/>
              <a:t> data into training and validation (again, 80/20 is a fair split).</a:t>
            </a:r>
          </a:p>
          <a:p>
            <a:pPr marL="171450" indent="-171450">
              <a:buFont typeface="Arial" panose="020B0604020202020204" pitchFamily="34" charset="0"/>
              <a:buChar char="•"/>
            </a:pPr>
            <a:r>
              <a:rPr lang="en-US" dirty="0" smtClean="0"/>
              <a:t>Subsample random selections of your training data, train the classifier with this, and record the performance on the validation set</a:t>
            </a:r>
          </a:p>
          <a:p>
            <a:r>
              <a:rPr lang="en-US" dirty="0" smtClean="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smtClean="0"/>
              <a:t>To get a handle on variance due to the size of test data, perform the same procedure in reverse. Train on all of your training data, then randomly sample a percentage of your </a:t>
            </a:r>
            <a:r>
              <a:rPr lang="en-US" i="1" dirty="0" smtClean="0"/>
              <a:t>validation</a:t>
            </a:r>
            <a:r>
              <a:rPr lang="en-US" dirty="0" smtClean="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smtClean="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smtClean="0">
                <a:solidFill>
                  <a:schemeClr val="tx1"/>
                </a:solidFill>
                <a:latin typeface="+mn-lt"/>
                <a:ea typeface="+mn-ea"/>
                <a:cs typeface="+mn-cs"/>
              </a:rPr>
              <a:t>number</a:t>
            </a:r>
            <a:r>
              <a:rPr lang="fr-CH" sz="1200" b="0" i="0" u="none" strike="noStrike" kern="1200" baseline="0" dirty="0" smtClean="0">
                <a:solidFill>
                  <a:schemeClr val="tx1"/>
                </a:solidFill>
                <a:latin typeface="+mn-lt"/>
                <a:ea typeface="+mn-ea"/>
                <a:cs typeface="+mn-cs"/>
              </a:rPr>
              <a:t> of False </a:t>
            </a:r>
            <a:r>
              <a:rPr lang="fr-CH" sz="1200" b="0" i="0" u="none" strike="noStrike" kern="1200" baseline="0" dirty="0" err="1" smtClean="0">
                <a:solidFill>
                  <a:schemeClr val="tx1"/>
                </a:solidFill>
                <a:latin typeface="+mn-lt"/>
                <a:ea typeface="+mn-ea"/>
                <a:cs typeface="+mn-cs"/>
              </a:rPr>
              <a:t>Negatives</a:t>
            </a:r>
            <a:r>
              <a:rPr lang="fr-CH" sz="1200" b="0" i="0" u="none" strike="noStrike" kern="1200" baseline="0" dirty="0" smtClean="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amount of global healthcare data is expected to increase dramatically by the year 2020. Early estimates from 2013 suggest that there were about 153 </a:t>
            </a:r>
            <a:r>
              <a:rPr lang="en-US" dirty="0" err="1" smtClean="0"/>
              <a:t>exabytes</a:t>
            </a:r>
            <a:r>
              <a:rPr lang="en-US" dirty="0" smtClean="0"/>
              <a:t> of healthcare data generated in that year. However, projections indicate that there could be as much as 2,314 </a:t>
            </a:r>
            <a:r>
              <a:rPr lang="en-US" dirty="0" err="1" smtClean="0"/>
              <a:t>exabytes</a:t>
            </a:r>
            <a:r>
              <a:rPr lang="en-US" dirty="0" smtClean="0"/>
              <a:t> of new data generated in 2020. </a:t>
            </a:r>
          </a:p>
          <a:p>
            <a:endParaRPr lang="en-US" dirty="0" smtClean="0"/>
          </a:p>
          <a:p>
            <a:r>
              <a:rPr lang="en-US" dirty="0" smtClean="0"/>
              <a:t>The amount of available biological data has increased exponentially since the emergence of high-throughput technologies such as microarrays and next-generation sequencing (</a:t>
            </a:r>
            <a:r>
              <a:rPr lang="en-US" dirty="0" smtClean="0">
                <a:hlinkClick r:id="rId3"/>
              </a:rPr>
              <a:t>1</a:t>
            </a:r>
            <a:r>
              <a:rPr lang="en-US" dirty="0" smtClean="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smtClean="0">
                <a:hlinkClick r:id="rId3"/>
              </a:rPr>
              <a:t>2</a:t>
            </a:r>
            <a:r>
              <a:rPr lang="en-US" dirty="0" smtClean="0"/>
              <a:t>).</a:t>
            </a:r>
          </a:p>
          <a:p>
            <a:endParaRPr lang="en-US"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AUC - ROC curve is a performance measurement for the classification problems at various threshold settings. ROC is a probability curve and AUC represents the degree or measure of </a:t>
            </a:r>
            <a:r>
              <a:rPr lang="en-US" dirty="0" err="1" smtClean="0"/>
              <a:t>separability</a:t>
            </a:r>
            <a:r>
              <a:rPr lang="en-US" dirty="0" smtClean="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smtClean="0">
                <a:solidFill>
                  <a:srgbClr val="0070C0"/>
                </a:solidFill>
                <a:latin typeface="Arial"/>
                <a:cs typeface="Arial"/>
              </a:rPr>
              <a:t>Dependent variables (or responses): </a:t>
            </a:r>
            <a:r>
              <a:rPr lang="en-US" sz="1200" spc="10" dirty="0" smtClean="0">
                <a:latin typeface="Arial"/>
                <a:cs typeface="Arial"/>
              </a:rPr>
              <a:t>variables we want to describe, to explain, to predict</a:t>
            </a:r>
            <a:endParaRPr lang="en-US" sz="1200" spc="10" dirty="0" smtClean="0">
              <a:solidFill>
                <a:srgbClr val="0070C0"/>
              </a:solidFill>
              <a:latin typeface="Arial"/>
              <a:cs typeface="Arial"/>
            </a:endParaRPr>
          </a:p>
          <a:p>
            <a:pPr marL="12700" marR="61594">
              <a:lnSpc>
                <a:spcPct val="101699"/>
              </a:lnSpc>
            </a:pPr>
            <a:r>
              <a:rPr lang="en-US" sz="1200" spc="10" dirty="0" smtClean="0">
                <a:solidFill>
                  <a:srgbClr val="0070C0"/>
                </a:solidFill>
                <a:latin typeface="Arial"/>
                <a:cs typeface="Arial"/>
              </a:rPr>
              <a:t>Explanatory variables (or independent variables): </a:t>
            </a:r>
            <a:r>
              <a:rPr lang="en-US" sz="1200" spc="10" dirty="0" smtClean="0">
                <a:latin typeface="Arial"/>
                <a:cs typeface="Arial"/>
              </a:rPr>
              <a:t>variables we use to explain, to describe or to predict the dependent variable(s)</a:t>
            </a:r>
          </a:p>
          <a:p>
            <a:pPr marL="12700" marR="61594">
              <a:lnSpc>
                <a:spcPct val="101699"/>
              </a:lnSpc>
            </a:pPr>
            <a:r>
              <a:rPr lang="en-US" sz="1200" spc="10" dirty="0" smtClean="0">
                <a:latin typeface="Arial"/>
                <a:cs typeface="Arial"/>
              </a:rPr>
              <a:t>Both variables may be single or multiple, quantitative or qualitative</a:t>
            </a:r>
          </a:p>
          <a:p>
            <a:pPr marL="0" indent="0">
              <a:buFont typeface="Arial" panose="020B0604020202020204" pitchFamily="34" charset="0"/>
              <a:buNone/>
            </a:pPr>
            <a:endParaRPr lang="fr-CH" dirty="0" smtClean="0"/>
          </a:p>
          <a:p>
            <a:r>
              <a:rPr lang="en-US" dirty="0" smtClean="0"/>
              <a:t>Linear regression has many practical uses. Most applications fall into one of the following two broad categories: </a:t>
            </a:r>
          </a:p>
          <a:p>
            <a:pPr marL="171450" indent="-171450">
              <a:buFont typeface="Arial" panose="020B0604020202020204" pitchFamily="34" charset="0"/>
              <a:buChar char="•"/>
            </a:pPr>
            <a:r>
              <a:rPr lang="en-US" dirty="0" smtClean="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smtClean="0"/>
              <a:t>If the goal is prediction, forecasting, or error reduction,</a:t>
            </a:r>
            <a:r>
              <a:rPr lang="en-US" baseline="0" dirty="0" smtClean="0"/>
              <a:t> </a:t>
            </a:r>
            <a:r>
              <a:rPr lang="en-US" dirty="0" smtClean="0"/>
              <a:t>linear regression can be used to fit a predictive model to an observed </a:t>
            </a:r>
            <a:r>
              <a:rPr lang="en-US" dirty="0" smtClean="0">
                <a:hlinkClick r:id="rId3" tooltip="Data set"/>
              </a:rPr>
              <a:t>data set</a:t>
            </a:r>
            <a:r>
              <a:rPr lang="en-US" dirty="0" smtClean="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3489422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Pros</a:t>
            </a:r>
          </a:p>
          <a:p>
            <a:r>
              <a:rPr lang="en-US" dirty="0" smtClean="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smtClean="0"/>
              <a:t>Cons</a:t>
            </a:r>
          </a:p>
          <a:p>
            <a:r>
              <a:rPr lang="en-US" dirty="0" smtClean="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Seurat now includes an graph-based clustering approach compared to (</a:t>
            </a:r>
            <a:r>
              <a:rPr lang="en-US" dirty="0" err="1" smtClean="0"/>
              <a:t>Macosko</a:t>
            </a:r>
            <a:r>
              <a:rPr lang="en-US" dirty="0" smtClean="0"/>
              <a:t> et al.). Importantly, the distance metric which drives the clustering analysis (based on previously identified PCs) remains the same. However, our approach to </a:t>
            </a:r>
            <a:r>
              <a:rPr lang="en-US" dirty="0" err="1" smtClean="0"/>
              <a:t>partioning</a:t>
            </a:r>
            <a:r>
              <a:rPr lang="en-US" dirty="0" smtClean="0"/>
              <a:t> the cellular distance matrix into clusters has dramatically improved. Our approach was heavily inspired by recent manuscripts which applied graph-based clustering approaches to </a:t>
            </a:r>
            <a:r>
              <a:rPr lang="en-US" dirty="0" err="1" smtClean="0"/>
              <a:t>scRNA-seq</a:t>
            </a:r>
            <a:r>
              <a:rPr lang="en-US" dirty="0" smtClean="0"/>
              <a:t> data </a:t>
            </a:r>
            <a:r>
              <a:rPr lang="en-US" dirty="0" smtClean="0">
                <a:hlinkClick r:id="rId3"/>
              </a:rPr>
              <a:t>SNN-</a:t>
            </a:r>
            <a:r>
              <a:rPr lang="en-US" dirty="0" err="1" smtClean="0">
                <a:hlinkClick r:id="rId3"/>
              </a:rPr>
              <a:t>Cliq</a:t>
            </a:r>
            <a:r>
              <a:rPr lang="en-US" dirty="0" smtClean="0">
                <a:hlinkClick r:id="rId3"/>
              </a:rPr>
              <a:t>, Xu and Su, Bioinformatics, 2015</a:t>
            </a:r>
            <a:r>
              <a:rPr lang="en-US" dirty="0" smtClean="0"/>
              <a:t> and </a:t>
            </a:r>
            <a:r>
              <a:rPr lang="en-US" dirty="0" err="1" smtClean="0"/>
              <a:t>CyTOF</a:t>
            </a:r>
            <a:r>
              <a:rPr lang="en-US" dirty="0" smtClean="0"/>
              <a:t> data </a:t>
            </a:r>
            <a:r>
              <a:rPr lang="en-US" dirty="0" err="1" smtClean="0">
                <a:hlinkClick r:id="rId4"/>
              </a:rPr>
              <a:t>PhenoGraph</a:t>
            </a:r>
            <a:r>
              <a:rPr lang="en-US" dirty="0" smtClean="0">
                <a:hlinkClick r:id="rId4"/>
              </a:rPr>
              <a:t>, Levine et al., Cell, 2015</a:t>
            </a:r>
            <a:r>
              <a:rPr lang="en-US" dirty="0" smtClean="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smtClean="0"/>
              <a:t>PhenoGraph</a:t>
            </a:r>
            <a:r>
              <a:rPr lang="en-US" dirty="0" smtClean="0"/>
              <a:t>, we first construct a KNN graph based on the </a:t>
            </a:r>
            <a:r>
              <a:rPr lang="en-US" dirty="0" err="1" smtClean="0"/>
              <a:t>euclidean</a:t>
            </a:r>
            <a:r>
              <a:rPr lang="en-US" dirty="0" smtClean="0"/>
              <a:t> distance in PCA space, and refine the edge weights between any two cells based on the shared overlap in their local neighborhoods (</a:t>
            </a:r>
            <a:r>
              <a:rPr lang="en-US" dirty="0" err="1" smtClean="0"/>
              <a:t>Jaccard</a:t>
            </a:r>
            <a:r>
              <a:rPr lang="en-US" dirty="0" smtClean="0"/>
              <a:t> similarity). To cluster the cells, we apply modularity optimization techniques such as the Louvain algorithm (default) or SLM </a:t>
            </a:r>
            <a:r>
              <a:rPr lang="en-US" dirty="0" err="1" smtClean="0">
                <a:hlinkClick r:id="rId5"/>
              </a:rPr>
              <a:t>SLM</a:t>
            </a:r>
            <a:r>
              <a:rPr lang="en-US" dirty="0" smtClean="0">
                <a:hlinkClick r:id="rId5"/>
              </a:rPr>
              <a:t>, </a:t>
            </a:r>
            <a:r>
              <a:rPr lang="en-US" dirty="0" err="1" smtClean="0">
                <a:hlinkClick r:id="rId5"/>
              </a:rPr>
              <a:t>Blondel</a:t>
            </a:r>
            <a:r>
              <a:rPr lang="en-US" dirty="0" smtClean="0">
                <a:hlinkClick r:id="rId5"/>
              </a:rPr>
              <a:t> et al., Journal of Statistical Mechanics</a:t>
            </a:r>
            <a:r>
              <a:rPr lang="en-US" dirty="0" smtClean="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cost-accounting data presented here are summarized relative to two metrics: (1) "Cost per </a:t>
            </a:r>
            <a:r>
              <a:rPr lang="en-US" dirty="0" err="1" smtClean="0"/>
              <a:t>Megabase</a:t>
            </a:r>
            <a:r>
              <a:rPr lang="en-US" dirty="0" smtClean="0"/>
              <a:t> of DNA Sequence" - the cost of determining one </a:t>
            </a:r>
            <a:r>
              <a:rPr lang="en-US" dirty="0" err="1" smtClean="0"/>
              <a:t>megabase</a:t>
            </a:r>
            <a:r>
              <a:rPr lang="en-US" dirty="0" smtClean="0"/>
              <a:t> (Mb; a million bases) of DNA sequence of a specified quality [see below]; (2) "Cost per Genome" - the cost of sequencing a human-sized genome. For each, a graph is provided showing the data since 2001.</a:t>
            </a:r>
          </a:p>
          <a:p>
            <a:r>
              <a:rPr lang="en-US" dirty="0" smtClean="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smtClean="0">
                <a:hlinkClick r:id="rId3"/>
              </a:rPr>
              <a:t>Moore's Law</a:t>
            </a:r>
            <a:r>
              <a:rPr lang="en-US" dirty="0" smtClean="0"/>
              <a:t> [wikipedia.org]). Technology improvements that 'keep up' with Moore's Law are widely regarded to be doing exceedingly well, making it useful for comparison.</a:t>
            </a:r>
          </a:p>
          <a:p>
            <a:r>
              <a:rPr lang="en-US" dirty="0" smtClean="0"/>
              <a:t>In both graphs, note: (1) the use a logarithmic scale on the Y axis; and (2) the sudden and profound out-pacing of Moore's Law beginning in January 2008. The latter represents the time when the sequencing centers transitioned from Sanger-based (</a:t>
            </a:r>
            <a:r>
              <a:rPr lang="en-US" dirty="0" err="1" smtClean="0"/>
              <a:t>dideoxy</a:t>
            </a:r>
            <a:r>
              <a:rPr lang="en-US" dirty="0" smtClean="0"/>
              <a:t> chain termination sequencing) to 'second generation' (or 'next-generation') DNA sequencing technologies. Additional details about these graphs are provided below.</a:t>
            </a:r>
          </a:p>
          <a:p>
            <a:endParaRPr lang="en-US" dirty="0" smtClean="0"/>
          </a:p>
          <a:p>
            <a:r>
              <a:rPr lang="en-US" b="1" dirty="0" smtClean="0"/>
              <a:t>Quality</a:t>
            </a:r>
          </a:p>
          <a:p>
            <a:r>
              <a:rPr lang="en-US" dirty="0" smtClean="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smtClean="0"/>
          </a:p>
          <a:p>
            <a:r>
              <a:rPr lang="en-US" b="1" dirty="0" smtClean="0"/>
              <a:t>The following 'sequence coverage' values were used in calculating the cost per genome:</a:t>
            </a:r>
          </a:p>
          <a:p>
            <a:pPr marL="171450" indent="-171450">
              <a:buFont typeface="Arial" panose="020B0604020202020204" pitchFamily="34" charset="0"/>
              <a:buChar char="•"/>
            </a:pPr>
            <a:r>
              <a:rPr lang="en-US" dirty="0" smtClean="0"/>
              <a:t>    Sanger-based sequencing (average read length=500-600 bases): 6-fold coverage</a:t>
            </a:r>
          </a:p>
          <a:p>
            <a:pPr marL="171450" indent="-171450">
              <a:buFont typeface="Arial" panose="020B0604020202020204" pitchFamily="34" charset="0"/>
              <a:buChar char="•"/>
            </a:pPr>
            <a:r>
              <a:rPr lang="en-US" dirty="0" smtClean="0"/>
              <a:t>    454 sequencing (average read length=300-400 bases): 10-fold coverage</a:t>
            </a:r>
          </a:p>
          <a:p>
            <a:pPr marL="171450" indent="-171450">
              <a:buFont typeface="Arial" panose="020B0604020202020204" pitchFamily="34" charset="0"/>
              <a:buChar char="•"/>
            </a:pPr>
            <a:r>
              <a:rPr lang="en-US" dirty="0" smtClean="0"/>
              <a:t>    Illumina and </a:t>
            </a:r>
            <a:r>
              <a:rPr lang="en-US" dirty="0" err="1" smtClean="0"/>
              <a:t>SOLiD</a:t>
            </a:r>
            <a:r>
              <a:rPr lang="en-US" dirty="0" smtClean="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2794044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Ridge and Lasso regularizations are also known as ‘shrinkage’ methods, because they reduce or shrink the coefficients in the resulting regression. This reduces the variance in the model: as input variables are changed, the model’s prediction changes less than it would have without the regularization. Why would you want to reduce the variance of a model? To avoid </a:t>
            </a:r>
            <a:r>
              <a:rPr lang="en-US" dirty="0" err="1" smtClean="0"/>
              <a:t>overfit</a:t>
            </a:r>
            <a:r>
              <a:rPr lang="en-US" dirty="0" smtClean="0"/>
              <a:t>.</a:t>
            </a:r>
          </a:p>
          <a:p>
            <a:r>
              <a:rPr lang="en-US" dirty="0" smtClean="0"/>
              <a:t>Over fit results in our model failing to generalize. Sometimes we might find that we’ve trained a model on some set of data, and it appears to work well on that data, but when we test it on some new set of data the performance suffers. There are a few reasons why this might be the case. Perhaps the sample from which we derived our model was biased in some way for instance. Another common problem is </a:t>
            </a:r>
            <a:r>
              <a:rPr lang="en-US" dirty="0" err="1" smtClean="0"/>
              <a:t>overfit</a:t>
            </a:r>
            <a:r>
              <a:rPr lang="en-US" dirty="0" smtClean="0"/>
              <a:t>, where the model too closely conforms to the training set and therefore misses the more generalizable trends.</a:t>
            </a:r>
          </a:p>
          <a:p>
            <a:pPr marL="0" indent="0">
              <a:buFont typeface="Arial" panose="020B0604020202020204" pitchFamily="34" charset="0"/>
              <a:buNone/>
            </a:pPr>
            <a:endParaRPr lang="fr-CH" dirty="0" smtClean="0"/>
          </a:p>
          <a:p>
            <a:r>
              <a:rPr lang="en-US" dirty="0" smtClean="0"/>
              <a:t>Ridge and Lasso regularizations are also known as ‘shrinkage’ methods, because they reduce or shrink the coefficients in the resulting regression. This reduces the variance in the model: as input variables are changed, the model’s prediction changes less than it would have without the regularization. Why would you want to reduce the variance of a model? To avoid </a:t>
            </a:r>
            <a:r>
              <a:rPr lang="en-US" dirty="0" err="1" smtClean="0"/>
              <a:t>overfit</a:t>
            </a:r>
            <a:r>
              <a:rPr lang="en-US" dirty="0" smtClean="0"/>
              <a:t>.</a:t>
            </a:r>
          </a:p>
          <a:p>
            <a:r>
              <a:rPr lang="en-US" dirty="0" smtClean="0"/>
              <a:t>Over fit results in our model failing to generalize. Sometimes we might find that we’ve trained a model on some set of data, and it appears to work well on that data, but when we test it on some new set of data the performance suffers. There are a few reasons why this might be the case. Perhaps the sample from which we derived our model was biased in some way for instance. Another common problem is </a:t>
            </a:r>
            <a:r>
              <a:rPr lang="en-US" dirty="0" err="1" smtClean="0"/>
              <a:t>overfit</a:t>
            </a:r>
            <a:r>
              <a:rPr lang="en-US" dirty="0" smtClean="0"/>
              <a:t>, where the model too closely conforms to the training set and therefore misses the more generalizable trends.</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Lasso regularization adds another term to this cost function, representing the sum of the magnitudes of all the coefficients in the model.</a:t>
            </a:r>
          </a:p>
          <a:p>
            <a:pPr marL="0" indent="0">
              <a:buFont typeface="Arial" panose="020B0604020202020204" pitchFamily="34" charset="0"/>
              <a:buNone/>
            </a:pPr>
            <a:r>
              <a:rPr lang="en-US" dirty="0" smtClean="0"/>
              <a:t>Ridge regression follows the same pattern, but the penalty term is the sum of the coefficients squared.</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599620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hlinkClick r:id="rId3"/>
              </a:rPr>
              <a:t>Arezo</a:t>
            </a:r>
            <a:r>
              <a:rPr lang="en-US" dirty="0" smtClean="0">
                <a:hlinkClick r:id="rId3"/>
              </a:rPr>
              <a:t> </a:t>
            </a:r>
            <a:r>
              <a:rPr lang="en-US" dirty="0" err="1" smtClean="0">
                <a:hlinkClick r:id="rId3"/>
              </a:rPr>
              <a:t>Torang</a:t>
            </a:r>
            <a:r>
              <a:rPr lang="en-US" dirty="0" smtClean="0"/>
              <a:t>, </a:t>
            </a:r>
            <a:r>
              <a:rPr lang="en-US" dirty="0" err="1" smtClean="0">
                <a:hlinkClick r:id="rId4"/>
              </a:rPr>
              <a:t>Paraag</a:t>
            </a:r>
            <a:r>
              <a:rPr lang="en-US" dirty="0" smtClean="0">
                <a:hlinkClick r:id="rId4"/>
              </a:rPr>
              <a:t> Gupta</a:t>
            </a:r>
            <a:r>
              <a:rPr lang="en-US" dirty="0" smtClean="0"/>
              <a:t> &amp; </a:t>
            </a:r>
            <a:r>
              <a:rPr lang="en-US" dirty="0" smtClean="0">
                <a:hlinkClick r:id="rId5"/>
              </a:rPr>
              <a:t>David J. </a:t>
            </a:r>
            <a:r>
              <a:rPr lang="en-US" dirty="0" err="1" smtClean="0">
                <a:hlinkClick r:id="rId5"/>
              </a:rPr>
              <a:t>Klinke</a:t>
            </a:r>
            <a:r>
              <a:rPr lang="en-US" dirty="0" smtClean="0">
                <a:hlinkClick r:id="rId5"/>
              </a:rPr>
              <a:t> II</a:t>
            </a:r>
            <a:r>
              <a:rPr lang="en-US" dirty="0" smtClean="0"/>
              <a:t> </a:t>
            </a:r>
          </a:p>
          <a:p>
            <a:r>
              <a:rPr lang="en-US" i="1" dirty="0" smtClean="0">
                <a:hlinkClick r:id="rId6"/>
              </a:rPr>
              <a:t>BMC Bioinformatics</a:t>
            </a:r>
            <a:r>
              <a:rPr lang="en-US" dirty="0" smtClean="0"/>
              <a:t> </a:t>
            </a:r>
            <a:r>
              <a:rPr lang="en-US" b="1" dirty="0" smtClean="0"/>
              <a:t>volume 20</a:t>
            </a:r>
            <a:r>
              <a:rPr lang="en-US" dirty="0" smtClean="0"/>
              <a:t>, Article number: 433 (2019)</a:t>
            </a:r>
          </a:p>
          <a:p>
            <a:r>
              <a:rPr lang="en-US" b="1" dirty="0" smtClean="0"/>
              <a:t>Abstract</a:t>
            </a:r>
          </a:p>
          <a:p>
            <a:r>
              <a:rPr lang="en-US" b="1" dirty="0" smtClean="0"/>
              <a:t>Background</a:t>
            </a:r>
          </a:p>
          <a:p>
            <a:r>
              <a:rPr lang="en-US" dirty="0" smtClean="0"/>
              <a:t>Host immune response is coordinated by a variety of different specialized cell types that vary in time and location. While host immune response can be studied using conventional low-dimensional approaches, advances in </a:t>
            </a:r>
            <a:r>
              <a:rPr lang="en-US" dirty="0" err="1" smtClean="0"/>
              <a:t>transcriptomics</a:t>
            </a:r>
            <a:r>
              <a:rPr lang="en-US" dirty="0" smtClean="0"/>
              <a:t> analysis may provide a less biased view. Yet, leveraging </a:t>
            </a:r>
            <a:r>
              <a:rPr lang="en-US" dirty="0" err="1" smtClean="0"/>
              <a:t>transcriptomics</a:t>
            </a:r>
            <a:r>
              <a:rPr lang="en-US" dirty="0" smtClean="0"/>
              <a:t> data to identify immune cell subtypes presents challenges for extracting informative gene signatures hidden within a high dimensional </a:t>
            </a:r>
            <a:r>
              <a:rPr lang="en-US" dirty="0" err="1" smtClean="0"/>
              <a:t>transcriptomics</a:t>
            </a:r>
            <a:r>
              <a:rPr lang="en-US" dirty="0" smtClean="0"/>
              <a:t> space characterized by low sample numbers with noisy and missing values. To address these challenges, we explore using machine learning methods to select gene subsets and estimate gene coefficients simultaneously.</a:t>
            </a:r>
          </a:p>
          <a:p>
            <a:r>
              <a:rPr lang="en-US" b="1" dirty="0" smtClean="0"/>
              <a:t>Results</a:t>
            </a:r>
          </a:p>
          <a:p>
            <a:r>
              <a:rPr lang="en-US" dirty="0" smtClean="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smtClean="0"/>
              <a:t>seq</a:t>
            </a:r>
            <a:r>
              <a:rPr lang="en-US" dirty="0" smtClean="0"/>
              <a:t> datasets. We validated the approach using single-cell RNA-</a:t>
            </a:r>
            <a:r>
              <a:rPr lang="en-US" dirty="0" err="1" smtClean="0"/>
              <a:t>seq</a:t>
            </a:r>
            <a:r>
              <a:rPr lang="en-US" dirty="0" smtClean="0"/>
              <a:t> (</a:t>
            </a:r>
            <a:r>
              <a:rPr lang="en-US" dirty="0" err="1" smtClean="0"/>
              <a:t>scRNA-seq</a:t>
            </a:r>
            <a:r>
              <a:rPr lang="en-US" dirty="0" smtClean="0"/>
              <a:t>) datasets, which gave consistent results. In addition, we classified cell types that were previously unannotated. Finally, we benchmarked the proposed gene signatures against other existing gene signatures.</a:t>
            </a:r>
          </a:p>
          <a:p>
            <a:r>
              <a:rPr lang="en-US" b="1" dirty="0" smtClean="0"/>
              <a:t>Conclusions</a:t>
            </a:r>
          </a:p>
          <a:p>
            <a:r>
              <a:rPr lang="en-US" dirty="0" smtClean="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smtClean="0">
                <a:hlinkClick r:id="rId7"/>
              </a:rPr>
              <a:t>https://github.com/KlinkeLab/ImmClass2019</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Hyperplanes and Support Vectors</a:t>
            </a:r>
          </a:p>
          <a:p>
            <a:r>
              <a:rPr lang="en-US" dirty="0" smtClean="0"/>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0" indent="0">
              <a:buFont typeface="Arial" panose="020B0604020202020204" pitchFamily="34" charset="0"/>
              <a:buNone/>
            </a:pPr>
            <a:r>
              <a:rPr lang="en-US" dirty="0" smtClean="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the right hyper-plane (Scenario-1): </a:t>
            </a:r>
            <a:r>
              <a:rPr lang="en-US" dirty="0" smtClean="0"/>
              <a:t>Here, we have three hyper-planes (A, B and C). Now, identify the right hyper-plane to classify star and circle.</a:t>
            </a:r>
            <a:br>
              <a:rPr lang="en-US" dirty="0" smtClean="0"/>
            </a:br>
            <a:r>
              <a:rPr lang="en-US" dirty="0" smtClean="0"/>
              <a:t>You need to remember a thumb rule to identify the right hyper-plane: “Select the hyper-plane which segregates the two classes better”. In this scenario, hyper-plane “B” has excellently performed this job.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Identify the right hyper-plane (Scenario-2): </a:t>
            </a:r>
            <a:r>
              <a:rPr lang="en-US" dirty="0" smtClean="0"/>
              <a:t>Here, we have three hyper-planes (A, B and C) and all are segregating the classes well. Now, How can we identify the right hyper-plane? </a:t>
            </a:r>
            <a:r>
              <a:rPr lang="en-US" dirty="0" smtClean="0">
                <a:effectLst/>
              </a:rPr>
              <a:t>Here, maximizing the distances between nearest data point (either class) and hyper-plane will help us to decide the right hyper-plane. This distance is called as </a:t>
            </a:r>
            <a:r>
              <a:rPr lang="en-US" b="1" dirty="0" smtClean="0">
                <a:effectLst/>
              </a:rPr>
              <a:t>Margin</a:t>
            </a:r>
            <a:r>
              <a:rPr lang="en-US" dirty="0" smtClean="0">
                <a:effectLst/>
              </a:rPr>
              <a:t>. Let’s look at the below snapshot:</a:t>
            </a:r>
            <a:r>
              <a:rPr lang="en-US" dirty="0" smtClean="0">
                <a:effectLst/>
                <a:hlinkClick r:id="rId3"/>
              </a:rPr>
              <a:t/>
            </a:r>
            <a:br>
              <a:rPr lang="en-US" dirty="0" smtClean="0">
                <a:effectLst/>
                <a:hlinkClick r:id="rId3"/>
              </a:rPr>
            </a:br>
            <a:r>
              <a:rPr lang="en-US" dirty="0" smtClean="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smtClean="0"/>
          </a:p>
          <a:p>
            <a:r>
              <a:rPr lang="en-US" b="1" dirty="0" smtClean="0">
                <a:effectLst/>
              </a:rPr>
              <a:t>Identify the right hyper-plane (Scenario-3): </a:t>
            </a:r>
            <a:r>
              <a:rPr lang="en-US" dirty="0" smtClean="0">
                <a:effectLst/>
              </a:rPr>
              <a:t>Hint:</a:t>
            </a:r>
            <a:r>
              <a:rPr lang="en-US" b="1" dirty="0" smtClean="0">
                <a:effectLst/>
              </a:rPr>
              <a:t> </a:t>
            </a:r>
            <a:r>
              <a:rPr lang="en-US" dirty="0" smtClean="0">
                <a:effectLst/>
              </a:rPr>
              <a:t>Use the rules as discussed in previous section to identify the right hyper-plane</a:t>
            </a:r>
          </a:p>
          <a:p>
            <a:r>
              <a:rPr lang="en-US" dirty="0" smtClean="0">
                <a:effectLst/>
              </a:rPr>
              <a:t>Some of you may have selected the hyper-plane </a:t>
            </a:r>
            <a:r>
              <a:rPr lang="en-US" b="1" dirty="0" smtClean="0">
                <a:effectLst/>
              </a:rPr>
              <a:t>B </a:t>
            </a:r>
            <a:r>
              <a:rPr lang="en-US" dirty="0" smtClean="0">
                <a:effectLst/>
              </a:rPr>
              <a:t>as it has higher margin compared to </a:t>
            </a:r>
            <a:r>
              <a:rPr lang="en-US" b="1" dirty="0" smtClean="0">
                <a:effectLst/>
              </a:rPr>
              <a:t>A. </a:t>
            </a:r>
            <a:r>
              <a:rPr lang="en-US" dirty="0" smtClean="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smtClean="0">
                <a:effectLst/>
              </a:rPr>
              <a:t>A.</a:t>
            </a:r>
            <a:endParaRPr lang="en-US" dirty="0" smtClean="0">
              <a:effectLst/>
            </a:endParaRPr>
          </a:p>
          <a:p>
            <a:endParaRPr lang="fr-CH" dirty="0" smtClean="0"/>
          </a:p>
          <a:p>
            <a:r>
              <a:rPr lang="en-US" b="1" dirty="0" smtClean="0"/>
              <a:t>Can we classify two classes (Scenario-4): </a:t>
            </a:r>
            <a:r>
              <a:rPr lang="en-US" dirty="0" smtClean="0"/>
              <a:t>Below, I am unable to segregate the two classes using a straight line, as one of the stars lies in the territory of other(circle) class as an outlier. </a:t>
            </a:r>
            <a:r>
              <a:rPr lang="en-US" b="1" dirty="0" smtClean="0"/>
              <a:t/>
            </a:r>
            <a:br>
              <a:rPr lang="en-US" b="1" dirty="0" smtClean="0"/>
            </a:br>
            <a:r>
              <a:rPr lang="en-US" dirty="0" smtClean="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 the hyper-plane to segregate to classes (Scenario-5): </a:t>
            </a:r>
            <a:r>
              <a:rPr lang="en-US" dirty="0" smtClean="0"/>
              <a:t>In the scenario below, we can’t have linear hyper-plane between the two classes, so how does SVM classify these two classes? Till now, we have only looked at the linear hyper-plane.</a:t>
            </a:r>
            <a:r>
              <a:rPr lang="en-US" b="1" dirty="0" smtClean="0">
                <a:hlinkClick r:id="rId3"/>
              </a:rPr>
              <a:t/>
            </a:r>
            <a:br>
              <a:rPr lang="en-US" b="1" dirty="0" smtClean="0">
                <a:hlinkClick r:id="rId3"/>
              </a:rPr>
            </a:br>
            <a:r>
              <a:rPr lang="en-US" dirty="0" smtClean="0"/>
              <a:t>SVM can solve this problem. Easily! It solves this problem by introducing additional feature. Here, we will add a new feature z=x^2+y^2. Now, let’s plot the data points on axis x and z:</a:t>
            </a:r>
            <a:r>
              <a:rPr lang="en-US" dirty="0" smtClean="0">
                <a:hlinkClick r:id="rId4"/>
              </a:rPr>
              <a:t/>
            </a:r>
            <a:br>
              <a:rPr lang="en-US" dirty="0" smtClean="0">
                <a:hlinkClick r:id="rId4"/>
              </a:rPr>
            </a:br>
            <a:r>
              <a:rPr lang="en-US" dirty="0" smtClean="0"/>
              <a:t>In above plot, points to consider are:</a:t>
            </a:r>
          </a:p>
          <a:p>
            <a:r>
              <a:rPr lang="en-US" dirty="0" smtClean="0">
                <a:effectLst/>
              </a:rPr>
              <a:t>All values for z would be positive always because z is the squared sum of both x and y</a:t>
            </a:r>
          </a:p>
          <a:p>
            <a:r>
              <a:rPr lang="en-US" dirty="0" smtClean="0">
                <a:effectLst/>
              </a:rPr>
              <a:t>In the original plot, red circles appear close to the origin of x and y axes, leading to lower value of z and star relatively away from the origin result to higher value of z.</a:t>
            </a:r>
          </a:p>
          <a:p>
            <a:r>
              <a:rPr lang="en-US" dirty="0" smtClean="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smtClean="0">
                <a:hlinkClick r:id="rId5"/>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smtClean="0"/>
          </a:p>
          <a:p>
            <a:r>
              <a:rPr lang="en-US" dirty="0" smtClean="0"/>
              <a:t>In </a:t>
            </a:r>
            <a:r>
              <a:rPr lang="en-US" dirty="0" smtClean="0">
                <a:hlinkClick r:id="rId6" tooltip="Machine learning"/>
              </a:rPr>
              <a:t>machine learning</a:t>
            </a:r>
            <a:r>
              <a:rPr lang="en-US" dirty="0" smtClean="0"/>
              <a:t>, </a:t>
            </a:r>
            <a:r>
              <a:rPr lang="en-US" b="1" dirty="0" smtClean="0"/>
              <a:t>kernel machines</a:t>
            </a:r>
            <a:r>
              <a:rPr lang="en-US" dirty="0" smtClean="0"/>
              <a:t> are a class of algorithms for </a:t>
            </a:r>
            <a:r>
              <a:rPr lang="en-US" dirty="0" smtClean="0">
                <a:hlinkClick r:id="rId7"/>
              </a:rPr>
              <a:t>pattern analysis</a:t>
            </a:r>
            <a:r>
              <a:rPr lang="en-US" dirty="0" smtClean="0"/>
              <a:t>, whose best known member is the </a:t>
            </a:r>
            <a:r>
              <a:rPr lang="en-US" dirty="0" smtClean="0">
                <a:hlinkClick r:id="rId8" tooltip="Support-vector machine"/>
              </a:rPr>
              <a:t>support-vector machine</a:t>
            </a:r>
            <a:r>
              <a:rPr lang="en-US" dirty="0" smtClean="0"/>
              <a:t> (SVM). The general task of </a:t>
            </a:r>
            <a:r>
              <a:rPr lang="en-US" dirty="0" smtClean="0">
                <a:hlinkClick r:id="rId7" tooltip="Principal components"/>
              </a:rPr>
              <a:t>pattern analysis</a:t>
            </a:r>
            <a:r>
              <a:rPr lang="en-US" dirty="0" smtClean="0"/>
              <a:t> is to find and study general types of relations (for example </a:t>
            </a:r>
            <a:r>
              <a:rPr lang="en-US" dirty="0" smtClean="0">
                <a:hlinkClick r:id="rId9" tooltip="Cluster analysis"/>
              </a:rPr>
              <a:t>clusters</a:t>
            </a:r>
            <a:r>
              <a:rPr lang="en-US" dirty="0" smtClean="0"/>
              <a:t>, </a:t>
            </a:r>
            <a:r>
              <a:rPr lang="en-US" dirty="0" smtClean="0">
                <a:hlinkClick r:id="rId10" tooltip="Ranking"/>
              </a:rPr>
              <a:t>rankings</a:t>
            </a:r>
            <a:r>
              <a:rPr lang="en-US" dirty="0" smtClean="0"/>
              <a:t>, </a:t>
            </a:r>
            <a:r>
              <a:rPr lang="en-US" dirty="0" smtClean="0">
                <a:hlinkClick r:id="rId11"/>
              </a:rPr>
              <a:t>principal components</a:t>
            </a:r>
            <a:r>
              <a:rPr lang="en-US" dirty="0" smtClean="0"/>
              <a:t>, </a:t>
            </a:r>
            <a:r>
              <a:rPr lang="en-US" dirty="0" smtClean="0">
                <a:hlinkClick r:id="rId12" tooltip="Correlation"/>
              </a:rPr>
              <a:t>correlations</a:t>
            </a:r>
            <a:r>
              <a:rPr lang="en-US" dirty="0" smtClean="0"/>
              <a:t>, </a:t>
            </a:r>
            <a:r>
              <a:rPr lang="en-US" dirty="0" smtClean="0">
                <a:hlinkClick r:id="rId13" tooltip="Statistical classification"/>
              </a:rPr>
              <a:t>classifications</a:t>
            </a:r>
            <a:r>
              <a:rPr lang="en-US" dirty="0" smtClean="0"/>
              <a:t>) in datasets. For many algorithms that solve these tasks, the data in raw representation have to be explicitly transformed into </a:t>
            </a:r>
            <a:r>
              <a:rPr lang="en-US" dirty="0" smtClean="0">
                <a:hlinkClick r:id="rId14" tooltip="Feature vector"/>
              </a:rPr>
              <a:t>feature vector</a:t>
            </a:r>
            <a:r>
              <a:rPr lang="en-US" dirty="0" smtClean="0"/>
              <a:t> representations via a user-specified </a:t>
            </a:r>
            <a:r>
              <a:rPr lang="en-US" i="1" dirty="0" smtClean="0"/>
              <a:t>feature map</a:t>
            </a:r>
            <a:r>
              <a:rPr lang="en-US" dirty="0" smtClean="0"/>
              <a:t>: in contrast, kernel methods require only a user-specified </a:t>
            </a:r>
            <a:r>
              <a:rPr lang="en-US" i="1" dirty="0" smtClean="0"/>
              <a:t>kernel</a:t>
            </a:r>
            <a:r>
              <a:rPr lang="en-US" dirty="0" smtClean="0"/>
              <a:t>, i.e., a </a:t>
            </a:r>
            <a:r>
              <a:rPr lang="en-US" dirty="0" smtClean="0">
                <a:hlinkClick r:id="rId15" tooltip="Similarity function"/>
              </a:rPr>
              <a:t>similarity function</a:t>
            </a:r>
            <a:r>
              <a:rPr lang="en-US" dirty="0" smtClean="0"/>
              <a:t> over pairs of data points in raw representation. </a:t>
            </a:r>
          </a:p>
          <a:p>
            <a:endParaRPr lang="en-US" dirty="0" smtClean="0"/>
          </a:p>
          <a:p>
            <a:r>
              <a:rPr lang="en-US" dirty="0" smtClean="0"/>
              <a:t>The original maximum-margin hyperplane algorithm proposed by </a:t>
            </a:r>
            <a:r>
              <a:rPr lang="en-US" dirty="0" err="1" smtClean="0"/>
              <a:t>Vapnik</a:t>
            </a:r>
            <a:r>
              <a:rPr lang="en-US" dirty="0" smtClean="0"/>
              <a:t> in 1963 constructed a </a:t>
            </a:r>
            <a:r>
              <a:rPr lang="en-US" dirty="0" smtClean="0">
                <a:hlinkClick r:id="rId16" tooltip="Linear classifier"/>
              </a:rPr>
              <a:t>linear classifier</a:t>
            </a:r>
            <a:r>
              <a:rPr lang="en-US" dirty="0" smtClean="0"/>
              <a:t>. However, in 1992, </a:t>
            </a:r>
            <a:r>
              <a:rPr lang="en-US" dirty="0" smtClean="0">
                <a:hlinkClick r:id="rId17" tooltip="Bernhard Boser (page does not exist)"/>
              </a:rPr>
              <a:t>Bernhard </a:t>
            </a:r>
            <a:r>
              <a:rPr lang="en-US" dirty="0" err="1" smtClean="0">
                <a:hlinkClick r:id="rId17" tooltip="Bernhard Boser (page does not exist)"/>
              </a:rPr>
              <a:t>Boser</a:t>
            </a:r>
            <a:r>
              <a:rPr lang="en-US" dirty="0" smtClean="0"/>
              <a:t>, </a:t>
            </a:r>
            <a:r>
              <a:rPr lang="en-US" dirty="0" smtClean="0">
                <a:hlinkClick r:id="rId18" tooltip="Isabelle Guyon"/>
              </a:rPr>
              <a:t>Isabelle </a:t>
            </a:r>
            <a:r>
              <a:rPr lang="en-US" dirty="0" err="1" smtClean="0">
                <a:hlinkClick r:id="rId18" tooltip="Isabelle Guyon"/>
              </a:rPr>
              <a:t>Guyon</a:t>
            </a:r>
            <a:r>
              <a:rPr lang="en-US" dirty="0" smtClean="0"/>
              <a:t> and </a:t>
            </a:r>
            <a:r>
              <a:rPr lang="en-US" dirty="0" smtClean="0">
                <a:hlinkClick r:id="rId19" tooltip="Vladimir Vapnik"/>
              </a:rPr>
              <a:t>Vladimir </a:t>
            </a:r>
            <a:r>
              <a:rPr lang="en-US" dirty="0" err="1" smtClean="0">
                <a:hlinkClick r:id="rId19" tooltip="Vladimir Vapnik"/>
              </a:rPr>
              <a:t>Vapnik</a:t>
            </a:r>
            <a:r>
              <a:rPr lang="en-US" dirty="0" smtClean="0"/>
              <a:t> suggested a way to create nonlinear classifiers by applying the </a:t>
            </a:r>
            <a:r>
              <a:rPr lang="en-US" dirty="0" smtClean="0">
                <a:hlinkClick r:id="rId20" tooltip="Kernel trick"/>
              </a:rPr>
              <a:t>kernel trick</a:t>
            </a:r>
            <a:r>
              <a:rPr lang="en-US" dirty="0" smtClean="0"/>
              <a:t> (originally proposed by </a:t>
            </a:r>
            <a:r>
              <a:rPr lang="en-US" dirty="0" err="1" smtClean="0"/>
              <a:t>Aizerman</a:t>
            </a:r>
            <a:r>
              <a:rPr lang="en-US" dirty="0" smtClean="0"/>
              <a:t> et al.</a:t>
            </a:r>
            <a:r>
              <a:rPr lang="en-US" baseline="30000" dirty="0" smtClean="0">
                <a:hlinkClick r:id="rId21"/>
              </a:rPr>
              <a:t>[18]</a:t>
            </a:r>
            <a:r>
              <a:rPr lang="en-US" dirty="0" smtClean="0"/>
              <a:t>) to maximum-margin hyperplanes.</a:t>
            </a:r>
            <a:r>
              <a:rPr lang="en-US" baseline="30000" dirty="0" smtClean="0">
                <a:hlinkClick r:id="rId22"/>
              </a:rPr>
              <a:t>[5]</a:t>
            </a:r>
            <a:r>
              <a:rPr lang="en-US" dirty="0" smtClean="0"/>
              <a:t> The resulting algorithm is formally similar, except that every </a:t>
            </a:r>
            <a:r>
              <a:rPr lang="en-US" dirty="0" smtClean="0">
                <a:hlinkClick r:id="rId23" tooltip="Dot product"/>
              </a:rPr>
              <a:t>dot product</a:t>
            </a:r>
            <a:r>
              <a:rPr lang="en-US" dirty="0" smtClean="0"/>
              <a:t> is replaced by a nonlinear </a:t>
            </a:r>
            <a:r>
              <a:rPr lang="en-US" dirty="0" smtClean="0">
                <a:hlinkClick r:id="rId24" tooltip="Kernel (integral operator)"/>
              </a:rPr>
              <a:t>kernel</a:t>
            </a:r>
            <a:r>
              <a:rPr lang="en-US" dirty="0" smtClean="0"/>
              <a:t> function. This allows the algorithm to fit the maximum-margin hyperplane in a transformed </a:t>
            </a:r>
            <a:r>
              <a:rPr lang="en-US" dirty="0" smtClean="0">
                <a:hlinkClick r:id="rId25" tooltip="Feature space"/>
              </a:rPr>
              <a:t>feature space</a:t>
            </a:r>
            <a:r>
              <a:rPr lang="en-US" dirty="0" smtClean="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Scattering Signatures of Normal versus Abnormal Livers with Support Vector Machine Classification </a:t>
            </a:r>
          </a:p>
          <a:p>
            <a:r>
              <a:rPr lang="en-US" dirty="0" err="1" smtClean="0">
                <a:hlinkClick r:id="rId3"/>
              </a:rPr>
              <a:t>Jihye</a:t>
            </a:r>
            <a:r>
              <a:rPr lang="en-US" dirty="0" smtClean="0">
                <a:hlinkClick r:id="rId3"/>
              </a:rPr>
              <a:t> </a:t>
            </a:r>
            <a:r>
              <a:rPr lang="en-US" dirty="0" err="1" smtClean="0">
                <a:hlinkClick r:id="rId3"/>
              </a:rPr>
              <a:t>Baek</a:t>
            </a:r>
            <a:r>
              <a:rPr lang="en-US" baseline="30000" dirty="0" smtClean="0"/>
              <a:t> </a:t>
            </a:r>
            <a:r>
              <a:rPr lang="en-US" baseline="30000" dirty="0" smtClean="0">
                <a:hlinkClick r:id="rId4" tooltip="Department of Electrical and Computer Engineering, University of Rochester, Rochester, New York, USA."/>
              </a:rPr>
              <a:t> 1 </a:t>
            </a:r>
            <a:r>
              <a:rPr lang="en-US" dirty="0" smtClean="0"/>
              <a:t>, </a:t>
            </a:r>
            <a:r>
              <a:rPr lang="en-US" dirty="0" err="1" smtClean="0">
                <a:hlinkClick r:id="rId5"/>
              </a:rPr>
              <a:t>Sedigheh</a:t>
            </a:r>
            <a:r>
              <a:rPr lang="en-US" dirty="0" smtClean="0">
                <a:hlinkClick r:id="rId5"/>
              </a:rPr>
              <a:t> S </a:t>
            </a:r>
            <a:r>
              <a:rPr lang="en-US" dirty="0" err="1" smtClean="0">
                <a:hlinkClick r:id="rId5"/>
              </a:rPr>
              <a:t>Poul</a:t>
            </a:r>
            <a:r>
              <a:rPr lang="en-US" baseline="30000" dirty="0" smtClean="0"/>
              <a:t> </a:t>
            </a:r>
            <a:r>
              <a:rPr lang="en-US" baseline="30000" dirty="0" smtClean="0">
                <a:hlinkClick r:id="rId6" tooltip="Department of Mechanical Engineering, University of Rochester, Rochester, New York, USA."/>
              </a:rPr>
              <a:t> 2 </a:t>
            </a:r>
            <a:r>
              <a:rPr lang="en-US" dirty="0" smtClean="0"/>
              <a:t>, </a:t>
            </a:r>
            <a:r>
              <a:rPr lang="en-US" dirty="0" smtClean="0">
                <a:hlinkClick r:id="rId7"/>
              </a:rPr>
              <a:t>Terri A Swanson</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9"/>
              </a:rPr>
              <a:t>Theresa </a:t>
            </a:r>
            <a:r>
              <a:rPr lang="en-US" dirty="0" err="1" smtClean="0">
                <a:hlinkClick r:id="rId9"/>
              </a:rPr>
              <a:t>Tuthill</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10"/>
              </a:rPr>
              <a:t>Kevin J Parker</a:t>
            </a:r>
            <a:r>
              <a:rPr lang="en-US" baseline="30000" dirty="0" smtClean="0"/>
              <a:t> </a:t>
            </a:r>
            <a:r>
              <a:rPr lang="en-US" baseline="30000" dirty="0" smtClean="0">
                <a:hlinkClick r:id="rId11" tooltip="Department of Electrical and Computer Engineering, University of Rochester, Rochester, New York, USA. Electronic address: kevin.parker@rochester.edu."/>
              </a:rPr>
              <a:t> 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Ultrasound Med </a:t>
            </a:r>
            <a:r>
              <a:rPr lang="en-US" dirty="0" err="1" smtClean="0"/>
              <a:t>Biol</a:t>
            </a:r>
            <a:r>
              <a:rPr lang="en-US" dirty="0" smtClean="0"/>
              <a:t> 2020 Dec;46(12):3379-3392. </a:t>
            </a:r>
          </a:p>
          <a:p>
            <a:r>
              <a:rPr lang="en-US" dirty="0" smtClean="0"/>
              <a:t>DOI: </a:t>
            </a:r>
            <a:r>
              <a:rPr lang="en-US" dirty="0" smtClean="0">
                <a:hlinkClick r:id="rId12"/>
              </a:rPr>
              <a:t>10.1016/j.ultrasmedbio.2020.08.009 </a:t>
            </a:r>
            <a:endParaRPr lang="en-US" dirty="0" smtClean="0"/>
          </a:p>
          <a:p>
            <a:r>
              <a:rPr lang="en-US" b="1" dirty="0" smtClean="0"/>
              <a:t>Abstract </a:t>
            </a:r>
          </a:p>
          <a:p>
            <a:r>
              <a:rPr lang="en-US" dirty="0" smtClean="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smtClean="0"/>
              <a:t>multiparametric</a:t>
            </a:r>
            <a:r>
              <a:rPr lang="en-US" dirty="0" smtClean="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1980: The first home computer </a:t>
            </a:r>
            <a:r>
              <a:rPr lang="fr-FR" dirty="0" err="1" smtClean="0"/>
              <a:t>was</a:t>
            </a:r>
            <a:r>
              <a:rPr lang="fr-FR" dirty="0" smtClean="0"/>
              <a:t> </a:t>
            </a:r>
            <a:r>
              <a:rPr lang="fr-FR" dirty="0" err="1" smtClean="0"/>
              <a:t>introduced</a:t>
            </a:r>
            <a:endParaRPr lang="fr-FR" dirty="0" smtClean="0"/>
          </a:p>
          <a:p>
            <a:r>
              <a:rPr lang="fr-FR" dirty="0" smtClean="0"/>
              <a:t>1990: Microsoft</a:t>
            </a:r>
            <a:r>
              <a:rPr lang="fr-FR" baseline="0" dirty="0" smtClean="0"/>
              <a:t> Windows </a:t>
            </a:r>
            <a:r>
              <a:rPr lang="fr-FR" baseline="0" dirty="0" err="1" smtClean="0"/>
              <a:t>was</a:t>
            </a:r>
            <a:r>
              <a:rPr lang="fr-FR" baseline="0" dirty="0" smtClean="0"/>
              <a:t> </a:t>
            </a:r>
            <a:r>
              <a:rPr lang="fr-FR" baseline="0" dirty="0" err="1" smtClean="0"/>
              <a:t>shipped</a:t>
            </a:r>
            <a:r>
              <a:rPr lang="fr-FR" baseline="0" dirty="0" smtClean="0"/>
              <a:t> for the first time</a:t>
            </a:r>
          </a:p>
          <a:p>
            <a:r>
              <a:rPr lang="en-US" sz="1200" b="0" i="0" kern="1200" dirty="0" smtClean="0">
                <a:solidFill>
                  <a:schemeClr val="tx1"/>
                </a:solidFill>
                <a:effectLst/>
                <a:latin typeface="+mn-lt"/>
                <a:ea typeface="+mn-ea"/>
                <a:cs typeface="+mn-cs"/>
              </a:rPr>
              <a:t> ………………….the human genome project formally launched in 1990 was declared complete on April 14, 2003</a:t>
            </a:r>
            <a:endParaRPr lang="fr-FR" baseline="0" dirty="0" smtClean="0"/>
          </a:p>
          <a:p>
            <a:r>
              <a:rPr lang="fr-FR" baseline="0" dirty="0" smtClean="0"/>
              <a:t>2000: Graphics and </a:t>
            </a:r>
            <a:r>
              <a:rPr lang="fr-FR" baseline="0" dirty="0" err="1" smtClean="0"/>
              <a:t>Games</a:t>
            </a:r>
            <a:r>
              <a:rPr lang="fr-FR" baseline="0" dirty="0" smtClean="0"/>
              <a:t> </a:t>
            </a:r>
          </a:p>
          <a:p>
            <a:r>
              <a:rPr lang="fr-FR" baseline="0" dirty="0" smtClean="0"/>
              <a:t>2010: Mobile </a:t>
            </a:r>
            <a:r>
              <a:rPr lang="fr-FR" baseline="0" dirty="0" err="1" smtClean="0"/>
              <a:t>Games</a:t>
            </a:r>
            <a:r>
              <a:rPr lang="fr-FR" baseline="0" dirty="0" smtClean="0"/>
              <a:t> and Super </a:t>
            </a:r>
            <a:r>
              <a:rPr lang="fr-FR" baseline="0" dirty="0" err="1" smtClean="0"/>
              <a:t>computing</a:t>
            </a:r>
            <a:r>
              <a:rPr lang="fr-FR" baseline="0" dirty="0" smtClean="0"/>
              <a:t> …</a:t>
            </a:r>
          </a:p>
          <a:p>
            <a:r>
              <a:rPr lang="fr-FR" baseline="0" dirty="0" smtClean="0"/>
              <a:t>2015: AI and </a:t>
            </a:r>
            <a:r>
              <a:rPr lang="fr-FR" baseline="0" dirty="0" err="1" smtClean="0"/>
              <a:t>Robotics</a:t>
            </a:r>
            <a:r>
              <a:rPr lang="fr-FR" baseline="0" dirty="0" smtClean="0"/>
              <a:t> – People </a:t>
            </a:r>
            <a:r>
              <a:rPr lang="fr-FR" baseline="0" dirty="0" err="1" smtClean="0"/>
              <a:t>like</a:t>
            </a:r>
            <a:r>
              <a:rPr lang="fr-FR" baseline="0" dirty="0" smtClean="0"/>
              <a:t> Gates, </a:t>
            </a:r>
            <a:r>
              <a:rPr lang="fr-FR" baseline="0" dirty="0" err="1" smtClean="0"/>
              <a:t>Musk</a:t>
            </a:r>
            <a:r>
              <a:rPr lang="fr-FR" baseline="0" dirty="0" smtClean="0"/>
              <a:t> and Stephen </a:t>
            </a:r>
            <a:r>
              <a:rPr lang="fr-FR" baseline="0" dirty="0" err="1" smtClean="0"/>
              <a:t>Hawking</a:t>
            </a:r>
            <a:r>
              <a:rPr lang="fr-FR" baseline="0" dirty="0" smtClean="0"/>
              <a:t> </a:t>
            </a:r>
            <a:r>
              <a:rPr lang="fr-FR" baseline="0" dirty="0" err="1" smtClean="0"/>
              <a:t>raise</a:t>
            </a:r>
            <a:r>
              <a:rPr lang="fr-FR" baseline="0" dirty="0" smtClean="0"/>
              <a:t> express </a:t>
            </a:r>
            <a:r>
              <a:rPr lang="fr-FR" baseline="0" dirty="0" err="1" smtClean="0"/>
              <a:t>their</a:t>
            </a:r>
            <a:r>
              <a:rPr lang="fr-FR" baseline="0" dirty="0" smtClean="0"/>
              <a:t> </a:t>
            </a:r>
            <a:r>
              <a:rPr lang="fr-FR" baseline="0" dirty="0" err="1" smtClean="0"/>
              <a:t>fear</a:t>
            </a:r>
            <a:r>
              <a:rPr lang="fr-FR" baseline="0" dirty="0" smtClean="0"/>
              <a:t> of AI</a:t>
            </a:r>
          </a:p>
          <a:p>
            <a:r>
              <a:rPr lang="fr-FR" baseline="0" dirty="0" smtClean="0"/>
              <a:t>2020: </a:t>
            </a:r>
            <a:r>
              <a:rPr lang="fr-FR" baseline="0" dirty="0" err="1" smtClean="0"/>
              <a:t>Everything</a:t>
            </a:r>
            <a:r>
              <a:rPr lang="fr-FR" baseline="0" dirty="0" smtClean="0"/>
              <a:t> </a:t>
            </a:r>
            <a:r>
              <a:rPr lang="fr-FR" baseline="0" dirty="0" err="1" smtClean="0"/>
              <a:t>is</a:t>
            </a:r>
            <a:r>
              <a:rPr lang="fr-FR" baseline="0" dirty="0" smtClean="0"/>
              <a:t> </a:t>
            </a:r>
            <a:r>
              <a:rPr lang="fr-FR" baseline="0" dirty="0" err="1" smtClean="0"/>
              <a:t>converging</a:t>
            </a:r>
            <a:r>
              <a:rPr lang="fr-FR" baseline="0" dirty="0" smtClean="0"/>
              <a:t> and </a:t>
            </a:r>
            <a:r>
              <a:rPr lang="fr-FR" baseline="0" dirty="0" err="1" smtClean="0"/>
              <a:t>especially</a:t>
            </a:r>
            <a:r>
              <a:rPr lang="fr-FR" baseline="0" dirty="0" smtClean="0"/>
              <a:t> </a:t>
            </a:r>
            <a:r>
              <a:rPr lang="fr-FR" baseline="0" dirty="0" err="1" smtClean="0"/>
              <a:t>we</a:t>
            </a:r>
            <a:r>
              <a:rPr lang="fr-FR" baseline="0" dirty="0" smtClean="0"/>
              <a:t> are in the data </a:t>
            </a:r>
            <a:r>
              <a:rPr lang="fr-FR" baseline="0" dirty="0" err="1" smtClean="0"/>
              <a:t>era</a:t>
            </a:r>
            <a:r>
              <a:rPr lang="fr-FR" baseline="0" dirty="0" smtClean="0"/>
              <a:t> </a:t>
            </a:r>
            <a:r>
              <a:rPr lang="fr-FR" baseline="0" dirty="0" err="1" smtClean="0"/>
              <a:t>now</a:t>
            </a:r>
            <a:r>
              <a:rPr lang="fr-FR" baseline="0" dirty="0" smtClean="0"/>
              <a:t>. Covid-19 </a:t>
            </a:r>
            <a:r>
              <a:rPr lang="fr-FR" baseline="0" dirty="0" err="1" smtClean="0"/>
              <a:t>is</a:t>
            </a:r>
            <a:r>
              <a:rPr lang="fr-FR" baseline="0" dirty="0" smtClean="0"/>
              <a:t> </a:t>
            </a:r>
            <a:r>
              <a:rPr lang="fr-FR" baseline="0" dirty="0" err="1" smtClean="0"/>
              <a:t>being</a:t>
            </a:r>
            <a:r>
              <a:rPr lang="fr-FR" baseline="0" dirty="0" smtClean="0"/>
              <a:t> </a:t>
            </a:r>
            <a:r>
              <a:rPr lang="fr-FR" baseline="0" dirty="0" err="1" smtClean="0"/>
              <a:t>monitored</a:t>
            </a:r>
            <a:r>
              <a:rPr lang="fr-FR" baseline="0" dirty="0" smtClean="0"/>
              <a:t>, </a:t>
            </a:r>
            <a:r>
              <a:rPr lang="fr-FR" baseline="0" dirty="0" err="1" smtClean="0"/>
              <a:t>managed</a:t>
            </a:r>
            <a:r>
              <a:rPr lang="fr-FR" baseline="0" dirty="0" smtClean="0"/>
              <a:t> </a:t>
            </a:r>
            <a:r>
              <a:rPr lang="fr-FR" baseline="0" dirty="0" err="1" smtClean="0"/>
              <a:t>using</a:t>
            </a:r>
            <a:r>
              <a:rPr lang="fr-FR" baseline="0" dirty="0" smtClean="0"/>
              <a:t> data, …. </a:t>
            </a:r>
            <a:r>
              <a:rPr lang="fr-FR" baseline="0" dirty="0" err="1" smtClean="0"/>
              <a:t>Especially</a:t>
            </a:r>
            <a:r>
              <a:rPr lang="fr-FR" baseline="0" dirty="0" smtClean="0"/>
              <a:t> </a:t>
            </a:r>
            <a:r>
              <a:rPr lang="fr-FR" baseline="0" dirty="0" err="1" smtClean="0"/>
              <a:t>with</a:t>
            </a:r>
            <a:r>
              <a:rPr lang="fr-FR" baseline="0" dirty="0" smtClean="0"/>
              <a:t> </a:t>
            </a:r>
            <a:r>
              <a:rPr lang="fr-FR" baseline="0" dirty="0" err="1" smtClean="0"/>
              <a:t>IoT</a:t>
            </a:r>
            <a:r>
              <a:rPr lang="fr-FR" baseline="0" dirty="0" smtClean="0"/>
              <a:t>, </a:t>
            </a:r>
            <a:r>
              <a:rPr lang="fr-FR" baseline="0" dirty="0" err="1" smtClean="0"/>
              <a:t>lost</a:t>
            </a:r>
            <a:r>
              <a:rPr lang="fr-FR" baseline="0" dirty="0" smtClean="0"/>
              <a:t> of data are </a:t>
            </a:r>
            <a:r>
              <a:rPr lang="fr-FR" baseline="0" dirty="0" err="1" smtClean="0"/>
              <a:t>being</a:t>
            </a:r>
            <a:r>
              <a:rPr lang="fr-FR" baseline="0" dirty="0" smtClean="0"/>
              <a:t> </a:t>
            </a:r>
            <a:r>
              <a:rPr lang="fr-FR" baseline="0" dirty="0" err="1" smtClean="0"/>
              <a:t>generated</a:t>
            </a:r>
            <a:endParaRPr lang="fr-FR"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85</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90</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smtClean="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smtClean="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smtClean="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smtClean="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the </a:t>
            </a:r>
            <a:r>
              <a:rPr lang="en-US" dirty="0" err="1" smtClean="0"/>
              <a:t>AdaBoost</a:t>
            </a:r>
            <a:r>
              <a:rPr lang="en-US" dirty="0" smtClean="0"/>
              <a:t> model identifies the shortcomings by using high weight data points, gradient boosting performs the same by using gradients in the loss function (</a:t>
            </a:r>
            <a:r>
              <a:rPr lang="en-US" i="1" dirty="0" smtClean="0"/>
              <a:t>y=</a:t>
            </a:r>
            <a:r>
              <a:rPr lang="en-US" i="1" dirty="0" err="1" smtClean="0"/>
              <a:t>ax+b+e</a:t>
            </a:r>
            <a:r>
              <a:rPr lang="en-US" i="1" dirty="0" smtClean="0"/>
              <a:t> , e needs a special mention as it is the error term)</a:t>
            </a:r>
            <a:r>
              <a:rPr lang="en-US" dirty="0" smtClean="0"/>
              <a:t>. The loss function is a measure indicating how good are model’s coefficients are at fitting the underlying data. A logical understanding of loss function would depend on what we are trying to </a:t>
            </a:r>
            <a:r>
              <a:rPr lang="en-US" dirty="0" err="1" smtClean="0"/>
              <a:t>optimise</a:t>
            </a:r>
            <a:r>
              <a:rPr lang="en-US" dirty="0" smtClean="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smtClean="0"/>
              <a:t>optimise</a:t>
            </a:r>
            <a:r>
              <a:rPr lang="en-US" dirty="0" smtClean="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predictions of each tree are added together sequentially.</a:t>
            </a:r>
          </a:p>
          <a:p>
            <a:r>
              <a:rPr lang="en-US" dirty="0" smtClean="0"/>
              <a:t>The contribution of each tree to this sum can be weighted to slow down the learning by the algorithm. This weighting is called a shrinkage or a learning rate.</a:t>
            </a:r>
          </a:p>
          <a:p>
            <a:r>
              <a:rPr lang="en-US" dirty="0" smtClean="0"/>
              <a:t>Each update is simply scaled by the value of the “learning rate parameter v”</a:t>
            </a:r>
          </a:p>
          <a:p>
            <a:r>
              <a:rPr lang="en-US" dirty="0" smtClean="0"/>
              <a:t>The effect is that learning is slowed down, in turn require more trees to be added to the model, in turn taking longer to train, providing a configuration trade-off between the number of trees and learning rate.</a:t>
            </a:r>
          </a:p>
          <a:p>
            <a:r>
              <a:rPr lang="en-US" dirty="0" smtClean="0"/>
              <a:t>Decreasing the value of v [the learning rate] increases the best value for M [the number of trees].</a:t>
            </a:r>
          </a:p>
          <a:p>
            <a:r>
              <a:rPr lang="en-US" dirty="0" smtClean="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759707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10001277" y="6485842"/>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41325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04.06.2021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04.06.2021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04.06.2021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04.06.2021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04.06.2021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04.06.2021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4.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4.png"/><Relationship Id="rId7" Type="http://schemas.openxmlformats.org/officeDocument/2006/relationships/image" Target="../media/image47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notesSlide" Target="../notesSlides/notesSlide75.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14.png"/><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image" Target="../media/image91.png"/></Relationships>
</file>

<file path=ppt/slides/_rels/slide7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76.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5.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7.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2.xml"/><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5.wmf"/><Relationship Id="rId5" Type="http://schemas.openxmlformats.org/officeDocument/2006/relationships/oleObject" Target="../embeddings/oleObject4.bin"/><Relationship Id="rId10" Type="http://schemas.openxmlformats.org/officeDocument/2006/relationships/image" Target="../media/image108.png"/><Relationship Id="rId4" Type="http://schemas.openxmlformats.org/officeDocument/2006/relationships/image" Target="../media/image14.png"/><Relationship Id="rId9" Type="http://schemas.openxmlformats.org/officeDocument/2006/relationships/image" Target="../media/image106.wmf"/></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890.pn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a:t>
            </a:r>
            <a:r>
              <a:rPr lang="en-US" sz="2400" dirty="0" smtClean="0">
                <a:solidFill>
                  <a:schemeClr val="tx1"/>
                </a:solidFill>
                <a:latin typeface="+mn-lt"/>
              </a:rPr>
              <a:t>Python</a:t>
            </a:r>
            <a:r>
              <a:rPr lang="en-GB" sz="2400" dirty="0">
                <a:solidFill>
                  <a:schemeClr val="tx1"/>
                </a:solidFill>
                <a:latin typeface="+mn-lt"/>
              </a:rPr>
              <a:t>, 7 - 8 June </a:t>
            </a:r>
            <a:r>
              <a:rPr lang="en-GB" sz="2400" dirty="0" smtClean="0">
                <a:solidFill>
                  <a:schemeClr val="tx1"/>
                </a:solidFill>
                <a:latin typeface="+mn-lt"/>
              </a:rPr>
              <a:t>2021</a:t>
            </a:r>
            <a:endParaRPr lang="en-GB" sz="2400" dirty="0">
              <a:solidFill>
                <a:schemeClr val="tx1"/>
              </a:solidFill>
              <a:latin typeface="+mn-lt"/>
            </a:endParaRP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a:solidFill>
                  <a:schemeClr val="bg2">
                    <a:lumMod val="50000"/>
                  </a:schemeClr>
                </a:solidFill>
                <a:latin typeface="+mn-lt"/>
              </a:rPr>
              <a:t>Isabelle Dupanloup </a:t>
            </a:r>
            <a:r>
              <a:rPr lang="en-US" i="1" dirty="0" smtClean="0">
                <a:solidFill>
                  <a:schemeClr val="bg2">
                    <a:lumMod val="50000"/>
                  </a:schemeClr>
                </a:solidFill>
                <a:latin typeface="+mn-lt"/>
              </a:rPr>
              <a:t>and </a:t>
            </a:r>
            <a:r>
              <a:rPr lang="en-US" i="1" dirty="0">
                <a:solidFill>
                  <a:schemeClr val="bg2">
                    <a:lumMod val="50000"/>
                  </a:schemeClr>
                </a:solidFill>
                <a:latin typeface="+mn-lt"/>
              </a:rPr>
              <a:t>Markus </a:t>
            </a:r>
            <a:r>
              <a:rPr lang="en-US" i="1" dirty="0" smtClean="0">
                <a:solidFill>
                  <a:schemeClr val="bg2">
                    <a:lumMod val="50000"/>
                  </a:schemeClr>
                </a:solidFill>
                <a:latin typeface="+mn-lt"/>
              </a:rPr>
              <a:t>Mueller</a:t>
            </a:r>
            <a:endParaRPr lang="en-US" i="1" dirty="0">
              <a:solidFill>
                <a:schemeClr val="bg2">
                  <a:lumMod val="50000"/>
                </a:schemeClr>
              </a:solidFill>
              <a:latin typeface="+mn-lt"/>
            </a:endParaRP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Tree>
    <p:extLst>
      <p:ext uri="{BB962C8B-B14F-4D97-AF65-F5344CB8AC3E}">
        <p14:creationId xmlns:p14="http://schemas.microsoft.com/office/powerpoint/2010/main" val="3787141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a:t>
            </a:r>
            <a:r>
              <a:rPr lang="en-US" sz="1800" dirty="0" smtClean="0">
                <a:latin typeface="Arial" panose="020B0604020202020204" pitchFamily="34" charset="0"/>
                <a:cs typeface="Arial" panose="020B0604020202020204" pitchFamily="34" charset="0"/>
              </a:rPr>
              <a:t>nhancements </a:t>
            </a:r>
            <a:r>
              <a:rPr lang="en-US" sz="1800" dirty="0">
                <a:latin typeface="Arial" panose="020B0604020202020204" pitchFamily="34" charset="0"/>
                <a:cs typeface="Arial" panose="020B0604020202020204" pitchFamily="34" charset="0"/>
              </a:rPr>
              <a:t>to basic gradient boosting</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Tree Constraints (small number of trees, short trees)</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Shrinkage (learning rate)</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Random sampling (bootstrap the training dataset)</a:t>
            </a:r>
            <a:endParaRPr lang="en-US" sz="1800" dirty="0">
              <a:latin typeface="Arial" panose="020B0604020202020204" pitchFamily="34" charset="0"/>
              <a:cs typeface="Arial" panose="020B0604020202020204" pitchFamily="34" charset="0"/>
            </a:endParaRPr>
          </a:p>
          <a:p>
            <a:pPr algn="just"/>
            <a:r>
              <a:rPr lang="en-US" sz="1800" dirty="0" err="1" smtClean="0">
                <a:latin typeface="Arial" panose="020B0604020202020204" pitchFamily="34" charset="0"/>
                <a:cs typeface="Arial" panose="020B0604020202020204" pitchFamily="34" charset="0"/>
              </a:rPr>
              <a:t>Hyperparameters</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Loss function: deviance (= in logistic regression) or exponential (= in </a:t>
            </a:r>
            <a:r>
              <a:rPr lang="en-US" sz="1800" dirty="0" err="1" smtClean="0">
                <a:latin typeface="Arial" panose="020B0604020202020204" pitchFamily="34" charset="0"/>
                <a:cs typeface="Arial" panose="020B0604020202020204" pitchFamily="34" charset="0"/>
              </a:rPr>
              <a:t>AdaBoost</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of trees, trees length, </a:t>
            </a:r>
            <a:r>
              <a:rPr lang="en-US" sz="1800" dirty="0">
                <a:latin typeface="Arial" panose="020B0604020202020204" pitchFamily="34" charset="0"/>
                <a:cs typeface="Arial" panose="020B0604020202020204" pitchFamily="34" charset="0"/>
              </a:rPr>
              <a:t>minimum number of samples required to split an internal node, minimum number of samples required to be at a leaf </a:t>
            </a:r>
            <a:r>
              <a:rPr lang="en-US" sz="1800" dirty="0" smtClean="0">
                <a:latin typeface="Arial" panose="020B0604020202020204" pitchFamily="34" charset="0"/>
                <a:cs typeface="Arial" panose="020B0604020202020204" pitchFamily="34" charset="0"/>
              </a:rPr>
              <a:t>node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a:t>
            </a:r>
            <a:r>
              <a:rPr lang="en-US" sz="1800" dirty="0">
                <a:latin typeface="Arial" panose="020B0604020202020204" pitchFamily="34" charset="0"/>
                <a:cs typeface="Arial" panose="020B0604020202020204" pitchFamily="34" charset="0"/>
              </a:rPr>
              <a:t>of features to consider when looking for the best </a:t>
            </a:r>
            <a:r>
              <a:rPr lang="en-US" sz="1800" dirty="0" smtClean="0">
                <a:latin typeface="Arial" panose="020B0604020202020204" pitchFamily="34" charset="0"/>
                <a:cs typeface="Arial" panose="020B0604020202020204" pitchFamily="34" charset="0"/>
              </a:rPr>
              <a:t>split, etc.</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a:t>
            </a:r>
            <a:r>
              <a:rPr lang="en-US" sz="2000" dirty="0" smtClean="0"/>
              <a:t>predictors</a:t>
            </a:r>
            <a:r>
              <a:rPr lang="en-US" sz="2000" dirty="0"/>
              <a:t> </a:t>
            </a:r>
            <a:r>
              <a:rPr lang="en-US" sz="2000" dirty="0" smtClean="0"/>
              <a:t>(=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smtClean="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a:t>
            </a:r>
            <a:r>
              <a:rPr lang="en-US" dirty="0" smtClean="0"/>
              <a:t>easy </a:t>
            </a:r>
            <a:r>
              <a:rPr lang="en-US" dirty="0"/>
              <a:t>to estimate from </a:t>
            </a:r>
            <a:r>
              <a:rPr lang="en-US" dirty="0" smtClean="0"/>
              <a:t>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smtClean="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smtClean="0"/>
              <a:t>estimated </a:t>
            </a:r>
            <a:r>
              <a:rPr lang="en-US" dirty="0"/>
              <a:t>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Advantages:</a:t>
            </a:r>
            <a:endParaRPr lang="en-US" sz="2000" dirty="0"/>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smtClean="0"/>
              <a:t>a </a:t>
            </a:r>
            <a:r>
              <a:rPr lang="en-US" sz="1800" dirty="0"/>
              <a:t>good method if something fast and easy that performs pretty well is needed. </a:t>
            </a:r>
          </a:p>
          <a:p>
            <a:pPr algn="just"/>
            <a:r>
              <a:rPr lang="en-US" sz="2000" dirty="0" smtClean="0"/>
              <a:t>Main disadvantage: does </a:t>
            </a:r>
            <a:r>
              <a:rPr lang="en-US" sz="2000" dirty="0"/>
              <a:t>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smtClean="0"/>
              <a:t>mining </a:t>
            </a:r>
            <a:r>
              <a:rPr lang="en-US" sz="1800" dirty="0"/>
              <a:t>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a:t>
            </a:r>
            <a:r>
              <a:rPr lang="en-US" sz="1800" dirty="0" smtClean="0"/>
              <a:t>data</a:t>
            </a:r>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a:t>
            </a:r>
            <a:r>
              <a:rPr lang="en-US" sz="2000" dirty="0" smtClean="0">
                <a:latin typeface="Arial" panose="020B0604020202020204" pitchFamily="34" charset="0"/>
                <a:cs typeface="Arial" panose="020B0604020202020204" pitchFamily="34" charset="0"/>
              </a:rPr>
              <a:t>steps:</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specify </a:t>
            </a:r>
            <a:r>
              <a:rPr lang="en-US" sz="1800" dirty="0">
                <a:latin typeface="Arial" panose="020B0604020202020204" pitchFamily="34" charset="0"/>
                <a:cs typeface="Arial" panose="020B0604020202020204" pitchFamily="34" charset="0"/>
              </a:rPr>
              <a:t>a </a:t>
            </a:r>
            <a:r>
              <a:rPr lang="en-US" sz="1800" dirty="0" smtClean="0">
                <a:latin typeface="Arial" panose="020B0604020202020204" pitchFamily="34" charset="0"/>
                <a:cs typeface="Arial" panose="020B0604020202020204" pitchFamily="34" charset="0"/>
              </a:rPr>
              <a:t>template</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find </a:t>
            </a:r>
            <a:r>
              <a:rPr lang="en-US" sz="1800" dirty="0">
                <a:latin typeface="Arial" panose="020B0604020202020204" pitchFamily="34" charset="0"/>
                <a:cs typeface="Arial" panose="020B0604020202020204" pitchFamily="34" charset="0"/>
              </a:rPr>
              <a:t>the best parameters for that template</a:t>
            </a:r>
            <a:r>
              <a:rPr lang="en-US" sz="1800" dirty="0" smtClean="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a:t>
            </a:r>
            <a:r>
              <a:rPr lang="en-US" sz="1800" dirty="0" smtClean="0">
                <a:latin typeface="Arial" panose="020B0604020202020204" pitchFamily="34" charset="0"/>
                <a:cs typeface="Arial" panose="020B0604020202020204" pitchFamily="34" charset="0"/>
              </a:rPr>
              <a:t>output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9987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Neural networks</a:t>
            </a:r>
            <a:endParaRPr lang="fr-CH" sz="40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smtClean="0"/>
              <a:t>xi: input </a:t>
            </a:r>
            <a:r>
              <a:rPr lang="fr-CH" dirty="0" err="1" smtClean="0"/>
              <a:t>from</a:t>
            </a:r>
            <a:r>
              <a:rPr lang="fr-CH" dirty="0" smtClean="0"/>
              <a:t> </a:t>
            </a:r>
            <a:r>
              <a:rPr lang="fr-CH" dirty="0" err="1" smtClean="0"/>
              <a:t>other</a:t>
            </a:r>
            <a:r>
              <a:rPr lang="fr-CH" dirty="0" smtClean="0"/>
              <a:t> </a:t>
            </a:r>
            <a:r>
              <a:rPr lang="fr-CH" dirty="0" err="1" smtClean="0"/>
              <a:t>neurons</a:t>
            </a:r>
            <a:endParaRPr lang="fr-CH" dirty="0" smtClean="0"/>
          </a:p>
          <a:p>
            <a:r>
              <a:rPr lang="fr-CH" dirty="0" err="1" smtClean="0"/>
              <a:t>wi</a:t>
            </a:r>
            <a:r>
              <a:rPr lang="fr-CH" dirty="0" smtClean="0"/>
              <a:t>: </a:t>
            </a:r>
            <a:r>
              <a:rPr lang="fr-CH" dirty="0" err="1" smtClean="0"/>
              <a:t>weights</a:t>
            </a:r>
            <a:endParaRPr lang="fr-CH" dirty="0" smtClean="0"/>
          </a:p>
          <a:p>
            <a:r>
              <a:rPr lang="fr-CH" dirty="0" smtClean="0"/>
              <a:t>b: </a:t>
            </a:r>
            <a:r>
              <a:rPr lang="fr-CH" dirty="0" err="1" smtClean="0"/>
              <a:t>bias</a:t>
            </a:r>
            <a:endParaRPr lang="fr-CH" dirty="0" smtClean="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a:t>
            </a:r>
            <a:r>
              <a:rPr lang="en-US" dirty="0" smtClean="0"/>
              <a:t>Function</a:t>
            </a:r>
          </a:p>
          <a:p>
            <a:pPr marL="228600" indent="-228600">
              <a:buFont typeface="+mj-lt"/>
              <a:buAutoNum type="arabicPeriod"/>
            </a:pPr>
            <a:r>
              <a:rPr lang="en-US" dirty="0" err="1" smtClean="0"/>
              <a:t>tanh</a:t>
            </a:r>
            <a:r>
              <a:rPr lang="en-US" dirty="0" smtClean="0"/>
              <a:t> Function</a:t>
            </a:r>
          </a:p>
          <a:p>
            <a:pPr marL="228600" indent="-228600">
              <a:buFont typeface="+mj-lt"/>
              <a:buAutoNum type="arabicPeriod"/>
            </a:pPr>
            <a:r>
              <a:rPr lang="en-US" dirty="0" err="1" smtClean="0"/>
              <a:t>ReLU</a:t>
            </a:r>
            <a:r>
              <a:rPr lang="en-US" dirty="0" smtClean="0"/>
              <a:t> Function</a:t>
            </a:r>
            <a:endParaRPr lang="en-US" dirty="0"/>
          </a:p>
        </p:txBody>
      </p:sp>
    </p:spTree>
    <p:extLst>
      <p:ext uri="{BB962C8B-B14F-4D97-AF65-F5344CB8AC3E}">
        <p14:creationId xmlns:p14="http://schemas.microsoft.com/office/powerpoint/2010/main" val="31898615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Model performance assessed with a loss function</a:t>
            </a:r>
          </a:p>
          <a:p>
            <a:pPr algn="just"/>
            <a:r>
              <a:rPr lang="en-US" sz="2000" dirty="0" smtClean="0">
                <a:latin typeface="Arial" panose="020B0604020202020204" pitchFamily="34" charset="0"/>
                <a:cs typeface="Arial" panose="020B0604020202020204" pitchFamily="34" charset="0"/>
              </a:rPr>
              <a:t>Minimizing the loss function using gradient descent (or other strategies)</a:t>
            </a:r>
          </a:p>
          <a:p>
            <a:pPr algn="just"/>
            <a:r>
              <a:rPr lang="en-US" sz="2000" dirty="0" smtClean="0">
                <a:latin typeface="Arial" panose="020B0604020202020204" pitchFamily="34" charset="0"/>
                <a:cs typeface="Arial" panose="020B0604020202020204" pitchFamily="34" charset="0"/>
              </a:rPr>
              <a:t>How to choose the best architecture of a neural </a:t>
            </a:r>
            <a:r>
              <a:rPr lang="en-US" sz="2000" dirty="0">
                <a:latin typeface="Arial" panose="020B0604020202020204" pitchFamily="34" charset="0"/>
                <a:cs typeface="Arial" panose="020B0604020202020204" pitchFamily="34" charset="0"/>
              </a:rPr>
              <a:t>network </a:t>
            </a: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hyperparameters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hidden </a:t>
            </a:r>
            <a:r>
              <a:rPr lang="en-US" sz="2000" dirty="0" smtClean="0">
                <a:latin typeface="Arial" panose="020B0604020202020204" pitchFamily="34" charset="0"/>
                <a:cs typeface="Arial" panose="020B0604020202020204" pitchFamily="34" charset="0"/>
              </a:rPr>
              <a:t>layers, number </a:t>
            </a:r>
            <a:r>
              <a:rPr lang="en-US" sz="2000" dirty="0">
                <a:latin typeface="Arial" panose="020B0604020202020204" pitchFamily="34" charset="0"/>
                <a:cs typeface="Arial" panose="020B0604020202020204" pitchFamily="34" charset="0"/>
              </a:rPr>
              <a:t>of neurons in each hidden layer, </a:t>
            </a:r>
            <a:r>
              <a:rPr lang="en-US" sz="2000" dirty="0" smtClean="0">
                <a:latin typeface="Arial" panose="020B0604020202020204" pitchFamily="34" charset="0"/>
                <a:cs typeface="Arial" panose="020B0604020202020204" pitchFamily="34" charset="0"/>
              </a:rPr>
              <a:t>type </a:t>
            </a:r>
            <a:r>
              <a:rPr lang="en-US" sz="2000" dirty="0">
                <a:latin typeface="Arial" panose="020B0604020202020204" pitchFamily="34" charset="0"/>
                <a:cs typeface="Arial" panose="020B0604020202020204" pitchFamily="34" charset="0"/>
              </a:rPr>
              <a:t>of activation functions </a:t>
            </a:r>
            <a:r>
              <a:rPr lang="en-US" sz="2000" dirty="0" smtClean="0">
                <a:latin typeface="Arial" panose="020B0604020202020204" pitchFamily="34" charset="0"/>
                <a:cs typeface="Arial" panose="020B0604020202020204" pitchFamily="34" charset="0"/>
              </a:rPr>
              <a:t>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a:t>
            </a:r>
            <a:r>
              <a:rPr lang="en-US" sz="1800" dirty="0" smtClean="0"/>
              <a:t>dataset to assess performance</a:t>
            </a:r>
            <a:endParaRPr lang="en-US" sz="1800" dirty="0"/>
          </a:p>
        </p:txBody>
      </p:sp>
    </p:spTree>
    <p:extLst>
      <p:ext uri="{BB962C8B-B14F-4D97-AF65-F5344CB8AC3E}">
        <p14:creationId xmlns:p14="http://schemas.microsoft.com/office/powerpoint/2010/main" val="28955712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a:t>
            </a:r>
            <a:r>
              <a:rPr lang="fr-CH" dirty="0" smtClean="0"/>
              <a:t>data </a:t>
            </a:r>
            <a:r>
              <a:rPr lang="fr-CH" dirty="0"/>
              <a:t>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smtClean="0">
                <a:latin typeface="Arial" panose="020B0604020202020204" pitchFamily="34" charset="0"/>
                <a:cs typeface="Arial" panose="020B0604020202020204" pitchFamily="34" charset="0"/>
              </a:rPr>
              <a:t>Pandas</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a fast, powerful, flexible and easy to use open source data analysis and </a:t>
            </a:r>
            <a:r>
              <a:rPr lang="en-US" sz="1600" dirty="0" smtClean="0">
                <a:latin typeface="Arial" panose="020B0604020202020204" pitchFamily="34" charset="0"/>
                <a:cs typeface="Arial" panose="020B0604020202020204" pitchFamily="34" charset="0"/>
              </a:rPr>
              <a:t>manipulation tool</a:t>
            </a:r>
            <a:r>
              <a:rPr lang="en-US" sz="1600" dirty="0">
                <a:latin typeface="Arial" panose="020B0604020202020204" pitchFamily="34" charset="0"/>
                <a:cs typeface="Arial" panose="020B0604020202020204" pitchFamily="34" charset="0"/>
              </a:rPr>
              <a: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4807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a:t>
            </a:r>
            <a:r>
              <a:rPr lang="fr-CH" dirty="0" smtClean="0"/>
              <a:t>Intelligence</a:t>
            </a:r>
          </a:p>
          <a:p>
            <a:pPr lvl="1">
              <a:buFont typeface="Courier New" panose="02070309020205020404" pitchFamily="49" charset="0"/>
              <a:buChar char="o"/>
            </a:pPr>
            <a:r>
              <a:rPr lang="en-US" sz="2000" dirty="0" smtClean="0"/>
              <a:t>programmed </a:t>
            </a:r>
            <a:r>
              <a:rPr lang="en-US" sz="2000" dirty="0"/>
              <a:t>by humans to perform human </a:t>
            </a:r>
            <a:r>
              <a:rPr lang="en-US" sz="2000" dirty="0" smtClean="0"/>
              <a:t>activities</a:t>
            </a:r>
          </a:p>
          <a:p>
            <a:pPr lvl="1">
              <a:buFont typeface="Courier New" panose="02070309020205020404" pitchFamily="49" charset="0"/>
              <a:buChar char="o"/>
            </a:pPr>
            <a:r>
              <a:rPr lang="en-US" sz="2000" dirty="0"/>
              <a:t>computer systems </a:t>
            </a:r>
            <a:r>
              <a:rPr lang="en-US" sz="2000" dirty="0" smtClean="0"/>
              <a:t>(AI systems): units </a:t>
            </a:r>
            <a:r>
              <a:rPr lang="en-US" sz="2000" dirty="0"/>
              <a:t>of “thinking machines</a:t>
            </a:r>
            <a:r>
              <a:rPr lang="en-US" sz="2000" dirty="0" smtClean="0"/>
              <a:t>”</a:t>
            </a:r>
          </a:p>
          <a:p>
            <a:pPr lvl="2"/>
            <a:r>
              <a:rPr lang="en-US" sz="1800" dirty="0"/>
              <a:t>General AI Systems can solve problems </a:t>
            </a:r>
            <a:r>
              <a:rPr lang="en-US" sz="1800" dirty="0" smtClean="0"/>
              <a:t>intelligently</a:t>
            </a:r>
          </a:p>
          <a:p>
            <a:pPr lvl="2"/>
            <a:r>
              <a:rPr lang="en-US" sz="1800" dirty="0"/>
              <a:t>Narrow AI Systems can perform specific tasks very well</a:t>
            </a:r>
          </a:p>
          <a:p>
            <a:pPr lvl="1"/>
            <a:endParaRPr lang="en-US" sz="2000" dirty="0" smtClean="0"/>
          </a:p>
          <a:p>
            <a:r>
              <a:rPr lang="fr-CH" dirty="0" smtClean="0"/>
              <a:t>AI </a:t>
            </a:r>
            <a:r>
              <a:rPr lang="fr-CH" dirty="0" err="1" smtClean="0"/>
              <a:t>systems</a:t>
            </a:r>
            <a:endParaRPr lang="fr-CH" dirty="0"/>
          </a:p>
          <a:p>
            <a:pPr lvl="1">
              <a:buFont typeface="Courier New" panose="02070309020205020404" pitchFamily="49" charset="0"/>
              <a:buChar char="o"/>
            </a:pPr>
            <a:r>
              <a:rPr lang="en-US" sz="2000" dirty="0" smtClean="0"/>
              <a:t>Intentionality (make decisions from data, predetermined responses)</a:t>
            </a:r>
          </a:p>
          <a:p>
            <a:pPr lvl="1">
              <a:buFont typeface="Courier New" panose="02070309020205020404" pitchFamily="49" charset="0"/>
              <a:buChar char="o"/>
            </a:pPr>
            <a:r>
              <a:rPr lang="en-US" sz="2000" dirty="0"/>
              <a:t>Intelligence (intelligent decision </a:t>
            </a:r>
            <a:r>
              <a:rPr lang="en-US" sz="2000" dirty="0" smtClean="0"/>
              <a:t>making)</a:t>
            </a:r>
          </a:p>
          <a:p>
            <a:pPr lvl="1">
              <a:buFont typeface="Courier New" panose="02070309020205020404" pitchFamily="49" charset="0"/>
              <a:buChar char="o"/>
            </a:pPr>
            <a:r>
              <a:rPr lang="en-US" sz="2000" dirty="0" smtClean="0"/>
              <a:t>Adaptability (</a:t>
            </a:r>
            <a:r>
              <a:rPr lang="en-US" sz="2000" dirty="0"/>
              <a:t>refine their decision-making capabilities to improve the </a:t>
            </a:r>
            <a:r>
              <a:rPr lang="en-US" sz="2000" dirty="0" smtClean="0"/>
              <a:t>outcome)</a:t>
            </a:r>
            <a:endParaRPr lang="en-US" sz="2000" dirty="0"/>
          </a:p>
        </p:txBody>
      </p:sp>
    </p:spTree>
    <p:extLst>
      <p:ext uri="{BB962C8B-B14F-4D97-AF65-F5344CB8AC3E}">
        <p14:creationId xmlns:p14="http://schemas.microsoft.com/office/powerpoint/2010/main" val="473156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smtClean="0"/>
              <a:t>Machine </a:t>
            </a:r>
            <a:r>
              <a:rPr lang="fr-CH" dirty="0" err="1" smtClean="0"/>
              <a:t>learning</a:t>
            </a:r>
            <a:endParaRPr lang="fr-CH" dirty="0" smtClean="0"/>
          </a:p>
          <a:p>
            <a:pPr lvl="1">
              <a:buFont typeface="Courier New" panose="02070309020205020404" pitchFamily="49" charset="0"/>
              <a:buChar char="o"/>
            </a:pPr>
            <a:r>
              <a:rPr lang="en-US" sz="2000" dirty="0"/>
              <a:t>application </a:t>
            </a:r>
            <a:r>
              <a:rPr lang="en-US" sz="2000" dirty="0" smtClean="0"/>
              <a:t>(or subset) </a:t>
            </a:r>
            <a:r>
              <a:rPr lang="en-US" sz="2000" dirty="0"/>
              <a:t>of AI that allows machines to learn from data without being programmed </a:t>
            </a:r>
            <a:r>
              <a:rPr lang="en-US" sz="2000" dirty="0" smtClean="0"/>
              <a:t>explicitly</a:t>
            </a:r>
          </a:p>
          <a:p>
            <a:pPr lvl="1">
              <a:buFont typeface="Courier New" panose="02070309020205020404" pitchFamily="49" charset="0"/>
              <a:buChar char="o"/>
            </a:pPr>
            <a:r>
              <a:rPr lang="en-US" sz="2000" dirty="0"/>
              <a:t>variety of algorithms </a:t>
            </a:r>
            <a:r>
              <a:rPr lang="en-US" sz="2000" dirty="0" smtClean="0"/>
              <a:t>to </a:t>
            </a:r>
            <a:r>
              <a:rPr lang="en-US" sz="2000" dirty="0"/>
              <a:t>iteratively learn, describe and improve data in order to predict better </a:t>
            </a:r>
            <a:r>
              <a:rPr lang="en-US" sz="2000" dirty="0" smtClean="0"/>
              <a:t>outcomes</a:t>
            </a:r>
          </a:p>
          <a:p>
            <a:pPr lvl="1">
              <a:buFont typeface="Courier New" panose="02070309020205020404" pitchFamily="49" charset="0"/>
              <a:buChar char="o"/>
            </a:pPr>
            <a:r>
              <a:rPr lang="en-US" sz="2000" dirty="0" smtClean="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smtClean="0"/>
              <a:t>Deep</a:t>
            </a:r>
            <a:r>
              <a:rPr lang="fr-CH" dirty="0" smtClean="0"/>
              <a:t> </a:t>
            </a:r>
            <a:r>
              <a:rPr lang="fr-CH" dirty="0"/>
              <a:t>L</a:t>
            </a:r>
            <a:r>
              <a:rPr lang="fr-CH" dirty="0" smtClean="0"/>
              <a:t>earning</a:t>
            </a:r>
          </a:p>
          <a:p>
            <a:pPr lvl="1">
              <a:buFont typeface="Courier New" panose="02070309020205020404" pitchFamily="49" charset="0"/>
              <a:buChar char="o"/>
            </a:pPr>
            <a:r>
              <a:rPr lang="en-US" sz="2000" dirty="0"/>
              <a:t>subset of Machine </a:t>
            </a:r>
            <a:r>
              <a:rPr lang="en-US" sz="2000" dirty="0" smtClean="0"/>
              <a:t>Learning</a:t>
            </a:r>
          </a:p>
          <a:p>
            <a:pPr lvl="1">
              <a:buFont typeface="Courier New" panose="02070309020205020404" pitchFamily="49" charset="0"/>
              <a:buChar char="o"/>
            </a:pPr>
            <a:r>
              <a:rPr lang="en-US" sz="2000" dirty="0"/>
              <a:t>use artificial neural </a:t>
            </a:r>
            <a:r>
              <a:rPr lang="en-US" sz="2000" dirty="0" smtClean="0"/>
              <a:t>networks</a:t>
            </a:r>
          </a:p>
          <a:p>
            <a:pPr lvl="1">
              <a:buFont typeface="Courier New" panose="02070309020205020404" pitchFamily="49" charset="0"/>
              <a:buChar char="o"/>
            </a:pPr>
            <a:r>
              <a:rPr lang="en-US" sz="2000" dirty="0"/>
              <a:t>analyzes data with a logical structure similar to how a human would draw conclusions</a:t>
            </a:r>
            <a:endParaRPr lang="en-US"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smtClean="0"/>
              <a:t>The </a:t>
            </a:r>
            <a:r>
              <a:rPr lang="en-US" sz="2400" dirty="0"/>
              <a:t>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t>
            </a:r>
            <a:r>
              <a:rPr lang="en-US" sz="2400" dirty="0" smtClean="0"/>
              <a:t>accordingly</a:t>
            </a:r>
            <a:endParaRPr lang="en-US" sz="2400" dirty="0"/>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a:t>
            </a:r>
            <a:r>
              <a:rPr lang="fr-CH" dirty="0" err="1" smtClean="0"/>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dirty="0">
                <a:solidFill>
                  <a:schemeClr val="tx1"/>
                </a:solidFill>
                <a:latin typeface="+mn-lt"/>
              </a:rPr>
              <a:t>Course etiquette</a:t>
            </a:r>
            <a:endParaRPr dirty="0">
              <a:latin typeface="+mn-lt"/>
            </a:endParaRPr>
          </a:p>
        </p:txBody>
      </p:sp>
      <p:pic>
        <p:nvPicPr>
          <p:cNvPr id="11" name="Google Shape;65;p15">
            <a:extLst>
              <a:ext uri="{FF2B5EF4-FFF2-40B4-BE49-F238E27FC236}">
                <a16:creationId xmlns:a16="http://schemas.microsoft.com/office/drawing/2014/main" id="{48BC3B30-311D-0C41-AE81-9A5798AE29ED}"/>
              </a:ext>
            </a:extLst>
          </p:cNvPr>
          <p:cNvPicPr preferRelativeResize="0"/>
          <p:nvPr/>
        </p:nvPicPr>
        <p:blipFill>
          <a:blip r:embed="rId2">
            <a:alphaModFix/>
          </a:blip>
          <a:stretch>
            <a:fillRect/>
          </a:stretch>
        </p:blipFill>
        <p:spPr>
          <a:xfrm>
            <a:off x="6634772" y="1772816"/>
            <a:ext cx="1909500" cy="1909500"/>
          </a:xfrm>
          <a:prstGeom prst="rect">
            <a:avLst/>
          </a:prstGeom>
          <a:noFill/>
          <a:ln>
            <a:noFill/>
          </a:ln>
        </p:spPr>
      </p:pic>
      <p:pic>
        <p:nvPicPr>
          <p:cNvPr id="12" name="Google Shape;66;p15">
            <a:extLst>
              <a:ext uri="{FF2B5EF4-FFF2-40B4-BE49-F238E27FC236}">
                <a16:creationId xmlns:a16="http://schemas.microsoft.com/office/drawing/2014/main" id="{C91329CB-5105-4342-B8C4-E40C322B43CA}"/>
              </a:ext>
            </a:extLst>
          </p:cNvPr>
          <p:cNvPicPr preferRelativeResize="0"/>
          <p:nvPr/>
        </p:nvPicPr>
        <p:blipFill>
          <a:blip r:embed="rId3">
            <a:alphaModFix/>
          </a:blip>
          <a:stretch>
            <a:fillRect/>
          </a:stretch>
        </p:blipFill>
        <p:spPr>
          <a:xfrm>
            <a:off x="3359696" y="1772816"/>
            <a:ext cx="1909500" cy="1909500"/>
          </a:xfrm>
          <a:prstGeom prst="rect">
            <a:avLst/>
          </a:prstGeom>
          <a:noFill/>
          <a:ln>
            <a:noFill/>
          </a:ln>
        </p:spPr>
      </p:pic>
      <p:sp>
        <p:nvSpPr>
          <p:cNvPr id="13" name="Google Shape;67;p15">
            <a:extLst>
              <a:ext uri="{FF2B5EF4-FFF2-40B4-BE49-F238E27FC236}">
                <a16:creationId xmlns:a16="http://schemas.microsoft.com/office/drawing/2014/main" id="{ACE29E2C-E910-9645-AE36-CDF0F3829492}"/>
              </a:ext>
            </a:extLst>
          </p:cNvPr>
          <p:cNvSpPr txBox="1"/>
          <p:nvPr/>
        </p:nvSpPr>
        <p:spPr>
          <a:xfrm>
            <a:off x="6528048" y="3884212"/>
            <a:ext cx="2592288" cy="840932"/>
          </a:xfrm>
          <a:prstGeom prst="rect">
            <a:avLst/>
          </a:prstGeom>
          <a:noFill/>
          <a:ln>
            <a:noFill/>
          </a:ln>
        </p:spPr>
        <p:txBody>
          <a:bodyPr spcFirstLastPara="1" wrap="square" lIns="91425" tIns="91425" rIns="91425" bIns="91425" anchor="t" anchorCtr="0">
            <a:noAutofit/>
          </a:bodyPr>
          <a:lstStyle/>
          <a:p>
            <a:pPr algn="ctr"/>
            <a:r>
              <a:rPr lang="en-GB" sz="2800" dirty="0"/>
              <a:t>Mute when not speaking</a:t>
            </a:r>
            <a:endParaRPr sz="2800" dirty="0"/>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855640" y="3884212"/>
            <a:ext cx="2592288" cy="552900"/>
          </a:xfrm>
          <a:prstGeom prst="rect">
            <a:avLst/>
          </a:prstGeom>
          <a:noFill/>
          <a:ln>
            <a:noFill/>
          </a:ln>
        </p:spPr>
        <p:txBody>
          <a:bodyPr spcFirstLastPara="1" wrap="square" lIns="91425" tIns="91425" rIns="91425" bIns="91425" anchor="t" anchorCtr="0">
            <a:noAutofit/>
          </a:bodyPr>
          <a:lstStyle/>
          <a:p>
            <a:pPr algn="ctr"/>
            <a:r>
              <a:rPr lang="en-GB" sz="2800" dirty="0"/>
              <a:t>Video on when possible</a:t>
            </a:r>
            <a:endParaRPr sz="2800" dirty="0"/>
          </a:p>
        </p:txBody>
      </p:sp>
    </p:spTree>
    <p:extLst>
      <p:ext uri="{BB962C8B-B14F-4D97-AF65-F5344CB8AC3E}">
        <p14:creationId xmlns:p14="http://schemas.microsoft.com/office/powerpoint/2010/main" val="11989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smtClean="0"/>
              <a:t>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a:t>Machine learning algorithm that is trained on labeled examples and used to predict the label of unlabeled examples</a:t>
            </a:r>
            <a:r>
              <a:rPr lang="en-US" sz="2000" dirty="0" smtClean="0"/>
              <a:t>.</a:t>
            </a:r>
          </a:p>
          <a:p>
            <a:pPr lvl="1">
              <a:buFont typeface="Courier New" panose="02070309020205020404" pitchFamily="49" charset="0"/>
              <a:buChar char="o"/>
            </a:pPr>
            <a:r>
              <a:rPr lang="en-US" sz="2000" dirty="0" smtClean="0"/>
              <a:t>Prediction limited to input labels</a:t>
            </a:r>
          </a:p>
          <a:p>
            <a:r>
              <a:rPr lang="fr-CH" dirty="0" err="1" smtClean="0"/>
              <a:t>Unsupervised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smtClean="0"/>
              <a:t>Machine learning algorithm that does not require labels, such as a clustering algorithm.</a:t>
            </a:r>
          </a:p>
          <a:p>
            <a:pPr lvl="1">
              <a:buFont typeface="Courier New" panose="02070309020205020404" pitchFamily="49" charset="0"/>
              <a:buChar char="o"/>
            </a:pPr>
            <a:r>
              <a:rPr lang="en-US" sz="2000" dirty="0" smtClean="0"/>
              <a:t>Prediction of new labels</a:t>
            </a:r>
          </a:p>
          <a:p>
            <a:r>
              <a:rPr lang="fr-CH" dirty="0" smtClean="0"/>
              <a:t>Semi-</a:t>
            </a:r>
            <a:r>
              <a:rPr lang="fr-CH" dirty="0" err="1" smtClean="0"/>
              <a:t>supervised</a:t>
            </a:r>
            <a:r>
              <a:rPr lang="fr-CH" dirty="0" smtClean="0"/>
              <a:t> </a:t>
            </a:r>
            <a:r>
              <a:rPr lang="fr-CH" dirty="0" err="1" smtClean="0"/>
              <a:t>learning</a:t>
            </a:r>
            <a:endParaRPr lang="fr-CH" dirty="0" smtClean="0"/>
          </a:p>
          <a:p>
            <a:r>
              <a:rPr lang="en-US" dirty="0"/>
              <a:t>Reinforcement Learning</a:t>
            </a:r>
            <a:endParaRPr lang="fr-CH" dirty="0" smtClean="0"/>
          </a:p>
          <a:p>
            <a:endParaRPr lang="fr-CH" dirty="0"/>
          </a:p>
        </p:txBody>
      </p:sp>
    </p:spTree>
    <p:extLst>
      <p:ext uri="{BB962C8B-B14F-4D97-AF65-F5344CB8AC3E}">
        <p14:creationId xmlns:p14="http://schemas.microsoft.com/office/powerpoint/2010/main" val="937858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Unsupervised</a:t>
            </a:r>
            <a:r>
              <a:rPr lang="fr-CH" dirty="0" smtClean="0"/>
              <a:t> </a:t>
            </a:r>
            <a:r>
              <a:rPr lang="fr-CH" dirty="0" err="1" smtClean="0"/>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4215333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r>
              <a:rPr lang="en-US" sz="2400" dirty="0" smtClean="0">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2115776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a:t>
            </a:r>
            <a:r>
              <a:rPr lang="en-US" sz="2400" dirty="0" smtClean="0">
                <a:latin typeface="Arial" panose="020B0604020202020204" pitchFamily="34" charset="0"/>
                <a:cs typeface="Arial" panose="020B0604020202020204" pitchFamily="34" charset="0"/>
              </a:rPr>
              <a:t>Reduction</a:t>
            </a:r>
          </a:p>
          <a:p>
            <a:pPr marL="457200" lvl="1" indent="0" algn="just">
              <a:buNone/>
            </a:pPr>
            <a:r>
              <a:rPr lang="en-US" sz="2000" dirty="0" smtClean="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we are working with data of high </a:t>
            </a:r>
            <a:r>
              <a:rPr lang="en-US" sz="2000" dirty="0" smtClean="0">
                <a:latin typeface="Arial" panose="020B0604020202020204" pitchFamily="34" charset="0"/>
                <a:cs typeface="Arial" panose="020B0604020202020204" pitchFamily="34" charset="0"/>
              </a:rPr>
              <a:t>dimensionality - each </a:t>
            </a:r>
            <a:r>
              <a:rPr lang="en-US" sz="2000" dirty="0">
                <a:latin typeface="Arial" panose="020B0604020202020204" pitchFamily="34" charset="0"/>
                <a:cs typeface="Arial" panose="020B0604020202020204" pitchFamily="34" charset="0"/>
              </a:rPr>
              <a:t>observation comes with a high number of </a:t>
            </a:r>
            <a:r>
              <a:rPr lang="en-US" sz="2000" dirty="0" smtClean="0">
                <a:latin typeface="Arial" panose="020B0604020202020204" pitchFamily="34" charset="0"/>
                <a:cs typeface="Arial" panose="020B0604020202020204" pitchFamily="34" charset="0"/>
              </a:rPr>
              <a:t>measurements - a </a:t>
            </a:r>
            <a:r>
              <a:rPr lang="en-US" sz="2000" dirty="0">
                <a:latin typeface="Arial" panose="020B0604020202020204" pitchFamily="34" charset="0"/>
                <a:cs typeface="Arial" panose="020B0604020202020204" pitchFamily="34" charset="0"/>
              </a:rPr>
              <a:t>dimension reduction procedure is usually conducted to reduce the variable space before the subsequent analysis is carried </a:t>
            </a:r>
            <a:r>
              <a:rPr lang="en-US" sz="2000" dirty="0" smtClean="0">
                <a:latin typeface="Arial" panose="020B0604020202020204" pitchFamily="34" charset="0"/>
                <a:cs typeface="Arial" panose="020B0604020202020204" pitchFamily="34" charset="0"/>
              </a:rPr>
              <a:t>out..</a:t>
            </a:r>
          </a:p>
          <a:p>
            <a:pPr algn="just"/>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Clustering</a:t>
            </a: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groupings inside the input </a:t>
            </a:r>
            <a:r>
              <a:rPr lang="en-US" sz="2000" dirty="0" smtClean="0">
                <a:latin typeface="Arial" panose="020B0604020202020204" pitchFamily="34" charset="0"/>
                <a:cs typeface="Arial" panose="020B0604020202020204" pitchFamily="34" charset="0"/>
              </a:rPr>
              <a:t>data (example: cluster DNA </a:t>
            </a:r>
            <a:r>
              <a:rPr lang="en-US" sz="2000" dirty="0">
                <a:latin typeface="Arial" panose="020B0604020202020204" pitchFamily="34" charset="0"/>
                <a:cs typeface="Arial" panose="020B0604020202020204" pitchFamily="34" charset="0"/>
              </a:rPr>
              <a:t>sequences into functional </a:t>
            </a:r>
            <a:r>
              <a:rPr lang="en-US" sz="2000" dirty="0" smtClean="0">
                <a:latin typeface="Arial" panose="020B0604020202020204" pitchFamily="34" charset="0"/>
                <a:cs typeface="Arial" panose="020B0604020202020204" pitchFamily="34" charset="0"/>
              </a:rPr>
              <a:t>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Association</a:t>
            </a:r>
            <a:endParaRPr lang="en-US" sz="2400" dirty="0">
              <a:latin typeface="Arial" panose="020B0604020202020204" pitchFamily="34" charset="0"/>
              <a:cs typeface="Arial" panose="020B0604020202020204" pitchFamily="34" charset="0"/>
            </a:endParaRP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rules inside the input data (learn relationships between the </a:t>
            </a:r>
            <a:r>
              <a:rPr lang="en-US" sz="2000" dirty="0" smtClean="0">
                <a:latin typeface="Arial" panose="020B0604020202020204" pitchFamily="34" charset="0"/>
                <a:cs typeface="Arial" panose="020B0604020202020204" pitchFamily="34" charset="0"/>
              </a:rPr>
              <a:t>measurements)</a:t>
            </a:r>
            <a:endParaRPr lang="en-US" sz="20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885418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Mathematical </a:t>
            </a:r>
            <a:r>
              <a:rPr lang="en-US" sz="2400" dirty="0">
                <a:latin typeface="Arial" panose="020B0604020202020204" pitchFamily="34" charset="0"/>
                <a:cs typeface="Arial" panose="020B0604020202020204" pitchFamily="34" charset="0"/>
              </a:rPr>
              <a:t>algorithm that reduces the dimensionality of the data while retaining most of the variation in the data </a:t>
            </a:r>
            <a:r>
              <a:rPr lang="en-US" sz="2400" dirty="0" smtClean="0">
                <a:latin typeface="Arial" panose="020B0604020202020204" pitchFamily="34" charset="0"/>
                <a:cs typeface="Arial" panose="020B0604020202020204" pitchFamily="34" charset="0"/>
              </a:rPr>
              <a:t>set</a:t>
            </a:r>
          </a:p>
          <a:p>
            <a:pPr algn="just"/>
            <a:r>
              <a:rPr lang="en-US" sz="2400" dirty="0" smtClean="0">
                <a:latin typeface="Arial" panose="020B0604020202020204" pitchFamily="34" charset="0"/>
                <a:cs typeface="Arial" panose="020B0604020202020204" pitchFamily="34" charset="0"/>
              </a:rPr>
              <a:t>Identifies </a:t>
            </a:r>
            <a:r>
              <a:rPr lang="en-US" sz="2400" dirty="0">
                <a:latin typeface="Arial" panose="020B0604020202020204" pitchFamily="34" charset="0"/>
                <a:cs typeface="Arial" panose="020B0604020202020204" pitchFamily="34" charset="0"/>
              </a:rPr>
              <a:t>directions, called principal components, along which the variation in the data is </a:t>
            </a:r>
            <a:r>
              <a:rPr lang="en-US" sz="2400" dirty="0" smtClean="0">
                <a:latin typeface="Arial" panose="020B0604020202020204" pitchFamily="34" charset="0"/>
                <a:cs typeface="Arial" panose="020B0604020202020204" pitchFamily="34" charset="0"/>
              </a:rPr>
              <a:t>maximal</a:t>
            </a:r>
          </a:p>
          <a:p>
            <a:pPr algn="just"/>
            <a:r>
              <a:rPr lang="en-US" sz="2400" dirty="0">
                <a:latin typeface="Arial"/>
                <a:cs typeface="Arial"/>
              </a:rPr>
              <a:t>By using a few components, each sample can be represented by relatively few numbers instead of by values for thousands of </a:t>
            </a:r>
            <a:r>
              <a:rPr lang="en-US" sz="2400" dirty="0" smtClean="0">
                <a:latin typeface="Arial"/>
                <a:cs typeface="Arial"/>
              </a:rPr>
              <a:t>variables.</a:t>
            </a:r>
          </a:p>
          <a:p>
            <a:pPr algn="just"/>
            <a:r>
              <a:rPr lang="en-US" sz="2400" dirty="0" smtClean="0">
                <a:latin typeface="Arial"/>
                <a:cs typeface="Arial"/>
              </a:rPr>
              <a:t>Samples </a:t>
            </a:r>
            <a:r>
              <a:rPr lang="en-US" sz="2400" dirty="0">
                <a:latin typeface="Arial"/>
                <a:cs typeface="Arial"/>
              </a:rPr>
              <a:t>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2997964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Standardization of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 of the covariance between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Estimations of the eigenvectors and eigenvalues of the covariance matrix</a:t>
            </a:r>
          </a:p>
          <a:p>
            <a:pPr marL="914400" lvl="1" indent="-457200" algn="just">
              <a:buFont typeface="+mj-lt"/>
              <a:buAutoNum type="arabicPeriod"/>
            </a:pPr>
            <a:endParaRPr lang="en-US" sz="20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Principal components</a:t>
            </a:r>
          </a:p>
          <a:p>
            <a:pPr lvl="1" algn="just"/>
            <a:r>
              <a:rPr lang="en-US" sz="2000" dirty="0" smtClean="0">
                <a:latin typeface="Arial" panose="020B0604020202020204" pitchFamily="34" charset="0"/>
                <a:cs typeface="Arial" panose="020B0604020202020204" pitchFamily="34" charset="0"/>
              </a:rPr>
              <a:t>directions in the dataset that explain a maximum amount of variance</a:t>
            </a:r>
          </a:p>
          <a:p>
            <a:pPr lvl="1" algn="just"/>
            <a:r>
              <a:rPr lang="en-US" sz="2000" dirty="0">
                <a:latin typeface="Arial" panose="020B0604020202020204" pitchFamily="34" charset="0"/>
                <a:cs typeface="Arial" panose="020B0604020202020204" pitchFamily="34" charset="0"/>
              </a:rPr>
              <a:t>new axes that provide the best angle to see and evaluate the data, so that the differences between the observations are better visible</a:t>
            </a:r>
            <a:endParaRPr lang="en-US" sz="2000" dirty="0" smtClean="0">
              <a:latin typeface="Arial" panose="020B0604020202020204" pitchFamily="34" charset="0"/>
              <a:cs typeface="Arial" panose="020B0604020202020204" pitchFamily="34" charset="0"/>
            </a:endParaRPr>
          </a:p>
          <a:p>
            <a:pPr lvl="1" algn="just"/>
            <a:endParaRPr lang="en-US" sz="2000" dirty="0">
              <a:latin typeface="Arial"/>
              <a:cs typeface="Arial"/>
            </a:endParaRPr>
          </a:p>
        </p:txBody>
      </p:sp>
    </p:spTree>
    <p:extLst>
      <p:ext uri="{BB962C8B-B14F-4D97-AF65-F5344CB8AC3E}">
        <p14:creationId xmlns:p14="http://schemas.microsoft.com/office/powerpoint/2010/main" val="557867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2871550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smtClean="0"/>
              <a:t>Reich et al. (2008) Nature </a:t>
            </a:r>
            <a:r>
              <a:rPr lang="fr-CH" dirty="0" err="1" smtClean="0"/>
              <a:t>Genetics</a:t>
            </a:r>
            <a:r>
              <a:rPr lang="fr-CH" dirty="0" smtClean="0"/>
              <a:t>.</a:t>
            </a:r>
            <a:endParaRPr lang="fr-CH" dirty="0"/>
          </a:p>
        </p:txBody>
      </p:sp>
    </p:spTree>
    <p:extLst>
      <p:ext uri="{BB962C8B-B14F-4D97-AF65-F5344CB8AC3E}">
        <p14:creationId xmlns:p14="http://schemas.microsoft.com/office/powerpoint/2010/main" val="38931410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smtClean="0"/>
              <a:t>scaling</a:t>
            </a:r>
            <a:r>
              <a:rPr lang="fr-CH" sz="4000" dirty="0" smtClean="0"/>
              <a:t> </a:t>
            </a:r>
            <a:r>
              <a:rPr lang="fr-CH" sz="4000" dirty="0"/>
              <a:t>(MDS</a:t>
            </a:r>
            <a:r>
              <a:rPr lang="fr-CH" sz="4000" dirty="0" smtClean="0"/>
              <a:t>)</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a:t>
            </a:r>
            <a:r>
              <a:rPr lang="en-US" sz="2400" dirty="0" smtClean="0">
                <a:latin typeface="Arial" panose="020B0604020202020204" pitchFamily="34" charset="0"/>
                <a:cs typeface="Arial" panose="020B0604020202020204" pitchFamily="34" charset="0"/>
              </a:rPr>
              <a:t>between </a:t>
            </a:r>
            <a:r>
              <a:rPr lang="en-US" sz="2400" dirty="0">
                <a:latin typeface="Arial" panose="020B0604020202020204" pitchFamily="34" charset="0"/>
                <a:cs typeface="Arial" panose="020B0604020202020204" pitchFamily="34" charset="0"/>
              </a:rPr>
              <a:t>sets of </a:t>
            </a:r>
            <a:r>
              <a:rPr lang="en-US" sz="2400" dirty="0" smtClean="0">
                <a:latin typeface="Arial" panose="020B0604020202020204" pitchFamily="34" charset="0"/>
                <a:cs typeface="Arial" panose="020B0604020202020204" pitchFamily="34" charset="0"/>
              </a:rPr>
              <a:t>objects</a:t>
            </a:r>
          </a:p>
          <a:p>
            <a:pPr algn="just"/>
            <a:r>
              <a:rPr lang="en-US" sz="2400" dirty="0" smtClean="0">
                <a:latin typeface="Arial" panose="020B0604020202020204" pitchFamily="34" charset="0"/>
                <a:cs typeface="Arial" panose="020B0604020202020204" pitchFamily="34" charset="0"/>
              </a:rPr>
              <a:t>objects </a:t>
            </a:r>
            <a:r>
              <a:rPr lang="en-US" sz="2400" dirty="0">
                <a:latin typeface="Arial" panose="020B0604020202020204" pitchFamily="34" charset="0"/>
                <a:cs typeface="Arial" panose="020B0604020202020204" pitchFamily="34" charset="0"/>
              </a:rPr>
              <a:t>that are more similar (or have </a:t>
            </a:r>
            <a:r>
              <a:rPr lang="en-US" sz="2400" dirty="0" smtClean="0">
                <a:latin typeface="Arial" panose="020B0604020202020204" pitchFamily="34" charset="0"/>
                <a:cs typeface="Arial" panose="020B0604020202020204" pitchFamily="34" charset="0"/>
              </a:rPr>
              <a:t>smaller </a:t>
            </a:r>
            <a:r>
              <a:rPr lang="en-US" sz="2400" dirty="0">
                <a:latin typeface="Arial" panose="020B0604020202020204" pitchFamily="34" charset="0"/>
                <a:cs typeface="Arial" panose="020B0604020202020204" pitchFamily="34" charset="0"/>
              </a:rPr>
              <a:t>distances) are closer together on the </a:t>
            </a:r>
            <a:r>
              <a:rPr lang="en-US" sz="2400" dirty="0" smtClean="0">
                <a:latin typeface="Arial" panose="020B0604020202020204" pitchFamily="34" charset="0"/>
                <a:cs typeface="Arial" panose="020B0604020202020204" pitchFamily="34" charset="0"/>
              </a:rPr>
              <a:t>MDS </a:t>
            </a:r>
            <a:r>
              <a:rPr lang="en-US" sz="2400" dirty="0">
                <a:latin typeface="Arial" panose="020B0604020202020204" pitchFamily="34" charset="0"/>
                <a:cs typeface="Arial" panose="020B0604020202020204" pitchFamily="34" charset="0"/>
              </a:rPr>
              <a:t>than objects that are less similar (or have </a:t>
            </a: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distances</a:t>
            </a:r>
            <a:r>
              <a:rPr lang="en-US" sz="2400" dirty="0" smtClean="0">
                <a:latin typeface="Arial" panose="020B0604020202020204" pitchFamily="34" charset="0"/>
                <a:cs typeface="Arial" panose="020B0604020202020204" pitchFamily="34" charset="0"/>
              </a:rPr>
              <a:t>)</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a:t>
            </a:r>
            <a:r>
              <a:rPr lang="en-US" sz="2000" dirty="0" smtClean="0">
                <a:latin typeface="Arial" panose="020B0604020202020204" pitchFamily="34" charset="0"/>
                <a:cs typeface="Arial" panose="020B0604020202020204" pitchFamily="34" charset="0"/>
              </a:rPr>
              <a:t>points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the similarity matrix with the original input matrix by evaluating the stress function. Stress is a goodness-of-fit measure, based on differences between predicted and actual </a:t>
            </a:r>
            <a:r>
              <a:rPr lang="en-US" sz="2000" dirty="0" smtClean="0">
                <a:latin typeface="Arial" panose="020B0604020202020204" pitchFamily="34" charset="0"/>
                <a:cs typeface="Arial" panose="020B0604020202020204" pitchFamily="34" charset="0"/>
              </a:rPr>
              <a:t>distances.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Adjust </a:t>
            </a:r>
            <a:r>
              <a:rPr lang="en-US" sz="2000" dirty="0">
                <a:latin typeface="Arial" panose="020B0604020202020204" pitchFamily="34" charset="0"/>
                <a:cs typeface="Arial" panose="020B0604020202020204" pitchFamily="34" charset="0"/>
              </a:rPr>
              <a:t>coordinates of each point in the direction that </a:t>
            </a:r>
            <a:r>
              <a:rPr lang="en-US" sz="2000" dirty="0" smtClean="0">
                <a:latin typeface="Arial" panose="020B0604020202020204" pitchFamily="34" charset="0"/>
                <a:cs typeface="Arial" panose="020B0604020202020204" pitchFamily="34" charset="0"/>
              </a:rPr>
              <a:t>reduces stress</a:t>
            </a:r>
            <a:r>
              <a:rPr lang="en-US" sz="2000" dirty="0">
                <a:latin typeface="Arial" panose="020B0604020202020204" pitchFamily="34" charset="0"/>
                <a:cs typeface="Arial" panose="020B0604020202020204" pitchFamily="34" charset="0"/>
              </a:rPr>
              <a:t>.</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a:t>
            </a:r>
            <a:r>
              <a:rPr lang="en-US" sz="2000" dirty="0" smtClean="0">
                <a:latin typeface="Arial" panose="020B0604020202020204" pitchFamily="34" charset="0"/>
                <a:cs typeface="Arial" panose="020B0604020202020204" pitchFamily="34" charset="0"/>
              </a:rPr>
              <a:t>can’t be minimized further. </a:t>
            </a:r>
          </a:p>
        </p:txBody>
      </p:sp>
    </p:spTree>
    <p:extLst>
      <p:ext uri="{BB962C8B-B14F-4D97-AF65-F5344CB8AC3E}">
        <p14:creationId xmlns:p14="http://schemas.microsoft.com/office/powerpoint/2010/main" val="1793062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Asking question</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a:t>During lectures, you are encouraged to raise your hand if you have questions (if in-person), or use the “raise hand” Zoom functionality (if online). Find the buttons in the participants list (‘Participants’ button):</a:t>
            </a:r>
          </a:p>
        </p:txBody>
      </p:sp>
      <p:sp>
        <p:nvSpPr>
          <p:cNvPr id="7" name="Google Shape;68;p15">
            <a:extLst>
              <a:ext uri="{FF2B5EF4-FFF2-40B4-BE49-F238E27FC236}">
                <a16:creationId xmlns:a16="http://schemas.microsoft.com/office/drawing/2014/main" id="{B39FBE89-C27E-1548-ACD8-68C99916B5E1}"/>
              </a:ext>
            </a:extLst>
          </p:cNvPr>
          <p:cNvSpPr txBox="1"/>
          <p:nvPr/>
        </p:nvSpPr>
        <p:spPr bwMode="auto">
          <a:xfrm>
            <a:off x="2028000" y="4077072"/>
            <a:ext cx="8244464" cy="1224136"/>
          </a:xfrm>
          <a:prstGeom prst="rect">
            <a:avLst/>
          </a:prstGeom>
          <a:noFill/>
          <a:ln>
            <a:noFill/>
          </a:ln>
        </p:spPr>
        <p:txBody>
          <a:bodyPr spcFirstLastPara="1" wrap="square" lIns="91425" tIns="91425" rIns="91425" bIns="91425" anchor="t" anchorCtr="0">
            <a:noAutofit/>
          </a:bodyPr>
          <a:lstStyle/>
          <a:p>
            <a:r>
              <a:rPr lang="en-GB" sz="2000" dirty="0"/>
              <a:t>Alternatively, (depending on your zoom version or OS) use the ‘Reactions’ button:</a:t>
            </a:r>
          </a:p>
        </p:txBody>
      </p:sp>
      <p:pic>
        <p:nvPicPr>
          <p:cNvPr id="3" name="Image 2">
            <a:extLst>
              <a:ext uri="{FF2B5EF4-FFF2-40B4-BE49-F238E27FC236}">
                <a16:creationId xmlns:a16="http://schemas.microsoft.com/office/drawing/2014/main" id="{DBEFDAD0-AA47-4A46-8240-797CB321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202" y="2348880"/>
            <a:ext cx="4321348" cy="1224136"/>
          </a:xfrm>
          <a:prstGeom prst="rect">
            <a:avLst/>
          </a:prstGeom>
        </p:spPr>
      </p:pic>
      <p:pic>
        <p:nvPicPr>
          <p:cNvPr id="5" name="Image 4">
            <a:extLst>
              <a:ext uri="{FF2B5EF4-FFF2-40B4-BE49-F238E27FC236}">
                <a16:creationId xmlns:a16="http://schemas.microsoft.com/office/drawing/2014/main" id="{493155D1-2BA0-DB49-A754-0E60824C2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2" y="4736306"/>
            <a:ext cx="2552700" cy="1993900"/>
          </a:xfrm>
          <a:prstGeom prst="rect">
            <a:avLst/>
          </a:prstGeom>
        </p:spPr>
      </p:pic>
    </p:spTree>
    <p:extLst>
      <p:ext uri="{BB962C8B-B14F-4D97-AF65-F5344CB8AC3E}">
        <p14:creationId xmlns:p14="http://schemas.microsoft.com/office/powerpoint/2010/main" val="1216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a:t>
            </a:r>
            <a:r>
              <a:rPr lang="fr-CH" dirty="0" smtClean="0"/>
              <a:t>et al. (2014) </a:t>
            </a:r>
            <a:r>
              <a:rPr lang="fr-CH" dirty="0"/>
              <a:t>ISRN </a:t>
            </a:r>
            <a:r>
              <a:rPr lang="fr-CH" dirty="0" err="1" smtClean="0"/>
              <a:t>Bioinform</a:t>
            </a:r>
            <a:r>
              <a:rPr lang="fr-CH" dirty="0" smtClean="0"/>
              <a:t>.</a:t>
            </a:r>
            <a:endParaRPr lang="fr-CH" dirty="0"/>
          </a:p>
        </p:txBody>
      </p:sp>
    </p:spTree>
    <p:extLst>
      <p:ext uri="{BB962C8B-B14F-4D97-AF65-F5344CB8AC3E}">
        <p14:creationId xmlns:p14="http://schemas.microsoft.com/office/powerpoint/2010/main" val="3830969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a:t>
            </a:r>
            <a:r>
              <a:rPr lang="en-US" sz="2400" dirty="0" smtClean="0">
                <a:latin typeface="Arial" panose="020B0604020202020204" pitchFamily="34" charset="0"/>
                <a:cs typeface="Arial" panose="020B0604020202020204" pitchFamily="34" charset="0"/>
              </a:rPr>
              <a:t>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a:t>
            </a:r>
            <a:r>
              <a:rPr lang="en-US" sz="2400" dirty="0" smtClean="0">
                <a:latin typeface="Arial" panose="020B0604020202020204" pitchFamily="34" charset="0"/>
                <a:cs typeface="Arial" panose="020B0604020202020204" pitchFamily="34" charset="0"/>
              </a:rPr>
              <a:t>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r>
              <a:rPr lang="en-US" sz="2400" dirty="0" smtClean="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interaction is governed by two laws: first, all points are repelled from each other; second, each point is attracted to its nearest </a:t>
            </a:r>
            <a:r>
              <a:rPr lang="en-US" sz="2400" dirty="0" err="1" smtClean="0">
                <a:latin typeface="Arial" panose="020B0604020202020204" pitchFamily="34" charset="0"/>
                <a:cs typeface="Arial" panose="020B0604020202020204" pitchFamily="34" charset="0"/>
              </a:rPr>
              <a:t>neighbours</a:t>
            </a:r>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most important parameter of t-SNE, called perplexity, </a:t>
            </a:r>
            <a:r>
              <a:rPr lang="en-US" sz="2400" dirty="0" smtClean="0">
                <a:latin typeface="Arial" panose="020B0604020202020204" pitchFamily="34" charset="0"/>
                <a:cs typeface="Arial" panose="020B0604020202020204" pitchFamily="34" charset="0"/>
              </a:rPr>
              <a:t>determines how </a:t>
            </a:r>
            <a:r>
              <a:rPr lang="en-US" sz="2400" dirty="0">
                <a:latin typeface="Arial" panose="020B0604020202020204" pitchFamily="34" charset="0"/>
                <a:cs typeface="Arial" panose="020B0604020202020204" pitchFamily="34" charset="0"/>
              </a:rPr>
              <a:t>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a:t>
            </a:r>
            <a:r>
              <a:rPr lang="en-US" sz="2400" dirty="0" smtClean="0">
                <a:latin typeface="Arial" panose="020B0604020202020204" pitchFamily="34" charset="0"/>
                <a:cs typeface="Arial" panose="020B0604020202020204" pitchFamily="34" charset="0"/>
              </a:rPr>
              <a:t>to.</a:t>
            </a:r>
          </a:p>
        </p:txBody>
      </p:sp>
    </p:spTree>
    <p:extLst>
      <p:ext uri="{BB962C8B-B14F-4D97-AF65-F5344CB8AC3E}">
        <p14:creationId xmlns:p14="http://schemas.microsoft.com/office/powerpoint/2010/main" val="3252215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55" y="2806299"/>
            <a:ext cx="2533650" cy="2457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9" y="5023755"/>
            <a:ext cx="3695700" cy="371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531" y="5692032"/>
            <a:ext cx="3543300" cy="390525"/>
          </a:xfrm>
          <a:prstGeom prst="rect">
            <a:avLst/>
          </a:prstGeom>
        </p:spPr>
      </p:pic>
      <p:grpSp>
        <p:nvGrpSpPr>
          <p:cNvPr id="11" name="Group 10"/>
          <p:cNvGrpSpPr/>
          <p:nvPr/>
        </p:nvGrpSpPr>
        <p:grpSpPr>
          <a:xfrm>
            <a:off x="6258321" y="1851349"/>
            <a:ext cx="5362575" cy="2038350"/>
            <a:chOff x="5161041" y="1690688"/>
            <a:chExt cx="5362575" cy="203835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041" y="1690688"/>
              <a:ext cx="5362575" cy="2038350"/>
            </a:xfrm>
            <a:prstGeom prst="rect">
              <a:avLst/>
            </a:prstGeom>
          </p:spPr>
        </p:pic>
        <p:sp>
          <p:nvSpPr>
            <p:cNvPr id="8" name="Rectangle 7"/>
            <p:cNvSpPr/>
            <p:nvPr/>
          </p:nvSpPr>
          <p:spPr>
            <a:xfrm>
              <a:off x="6888480" y="2053231"/>
              <a:ext cx="1143000" cy="96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12" name="Right Arrow 11"/>
          <p:cNvSpPr/>
          <p:nvPr/>
        </p:nvSpPr>
        <p:spPr>
          <a:xfrm>
            <a:off x="4536201" y="2379140"/>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ight Arrow 13"/>
          <p:cNvSpPr/>
          <p:nvPr/>
        </p:nvSpPr>
        <p:spPr>
          <a:xfrm>
            <a:off x="4536201" y="5093862"/>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err="1" smtClean="0"/>
              <a:t>tSNE</a:t>
            </a:r>
            <a:endParaRPr lang="fr-CH" dirty="0"/>
          </a:p>
        </p:txBody>
      </p:sp>
    </p:spTree>
    <p:extLst>
      <p:ext uri="{BB962C8B-B14F-4D97-AF65-F5344CB8AC3E}">
        <p14:creationId xmlns:p14="http://schemas.microsoft.com/office/powerpoint/2010/main" val="3445793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K-</a:t>
            </a:r>
            <a:r>
              <a:rPr lang="fr-CH" sz="4000" dirty="0" err="1" smtClean="0"/>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algorithm used to find homogeneous subgroups in a </a:t>
            </a:r>
            <a:r>
              <a:rPr lang="en-US" sz="2400" dirty="0" smtClean="0">
                <a:latin typeface="Arial" panose="020B0604020202020204" pitchFamily="34" charset="0"/>
                <a:cs typeface="Arial" panose="020B0604020202020204" pitchFamily="34" charset="0"/>
              </a:rPr>
              <a:t>population</a:t>
            </a:r>
          </a:p>
          <a:p>
            <a:pPr algn="just"/>
            <a:r>
              <a:rPr lang="en-US" sz="2400" dirty="0" smtClean="0">
                <a:latin typeface="Arial" panose="020B0604020202020204" pitchFamily="34" charset="0"/>
                <a:cs typeface="Arial" panose="020B0604020202020204" pitchFamily="34" charset="0"/>
              </a:rPr>
              <a:t>iterative </a:t>
            </a:r>
            <a:r>
              <a:rPr lang="en-US" sz="2400" dirty="0">
                <a:latin typeface="Arial" panose="020B0604020202020204" pitchFamily="34" charset="0"/>
                <a:cs typeface="Arial" panose="020B0604020202020204" pitchFamily="34" charset="0"/>
              </a:rPr>
              <a:t>algorithm that tries to partition the dataset into </a:t>
            </a:r>
            <a:r>
              <a:rPr lang="en-US" sz="2400" dirty="0" smtClean="0">
                <a:latin typeface="Arial" panose="020B0604020202020204" pitchFamily="34" charset="0"/>
                <a:cs typeface="Arial" panose="020B0604020202020204" pitchFamily="34" charset="0"/>
              </a:rPr>
              <a:t>K pre-defined clusters</a:t>
            </a:r>
          </a:p>
          <a:p>
            <a:pPr algn="just"/>
            <a:r>
              <a:rPr lang="en-US" sz="2400" dirty="0" smtClean="0">
                <a:latin typeface="Arial" panose="020B0604020202020204" pitchFamily="34" charset="0"/>
                <a:cs typeface="Arial" panose="020B0604020202020204" pitchFamily="34" charset="0"/>
              </a:rPr>
              <a:t>tries </a:t>
            </a:r>
            <a:r>
              <a:rPr lang="en-US" sz="2400" dirty="0">
                <a:latin typeface="Arial" panose="020B0604020202020204" pitchFamily="34" charset="0"/>
                <a:cs typeface="Arial" panose="020B0604020202020204" pitchFamily="34" charset="0"/>
              </a:rPr>
              <a:t>to make the intra-cluster data points as similar as possible while also keeping the clusters </a:t>
            </a:r>
            <a:r>
              <a:rPr lang="en-US" sz="2400" dirty="0" smtClean="0">
                <a:latin typeface="Arial" panose="020B0604020202020204" pitchFamily="34" charset="0"/>
                <a:cs typeface="Arial" panose="020B0604020202020204" pitchFamily="34" charset="0"/>
              </a:rPr>
              <a:t>as far </a:t>
            </a:r>
            <a:r>
              <a:rPr lang="en-US" sz="2400" dirty="0">
                <a:latin typeface="Arial" panose="020B0604020202020204" pitchFamily="34" charset="0"/>
                <a:cs typeface="Arial" panose="020B0604020202020204" pitchFamily="34" charset="0"/>
              </a:rPr>
              <a:t>as </a:t>
            </a:r>
            <a:r>
              <a:rPr lang="en-US" sz="2400" dirty="0" smtClean="0">
                <a:latin typeface="Arial" panose="020B0604020202020204" pitchFamily="34" charset="0"/>
                <a:cs typeface="Arial" panose="020B0604020202020204" pitchFamily="34" charset="0"/>
              </a:rPr>
              <a:t>possible</a:t>
            </a:r>
          </a:p>
          <a:p>
            <a:pPr algn="just"/>
            <a:r>
              <a:rPr lang="en-US" sz="2400" dirty="0" smtClean="0">
                <a:latin typeface="Arial" panose="020B0604020202020204" pitchFamily="34" charset="0"/>
                <a:cs typeface="Arial" panose="020B0604020202020204" pitchFamily="34" charset="0"/>
              </a:rPr>
              <a:t>assigns </a:t>
            </a:r>
            <a:r>
              <a:rPr lang="en-US" sz="2400" dirty="0">
                <a:latin typeface="Arial" panose="020B0604020202020204" pitchFamily="34" charset="0"/>
                <a:cs typeface="Arial" panose="020B0604020202020204" pitchFamily="34" charset="0"/>
              </a:rPr>
              <a:t>data points to a cluster such that the sum of the squared distance between the data points and the cluster’s centroid (arithmetic mean of all the data points that belong to that cluster) is at the </a:t>
            </a:r>
            <a:r>
              <a:rPr lang="en-US" sz="2400" dirty="0" smtClean="0">
                <a:latin typeface="Arial" panose="020B0604020202020204" pitchFamily="34" charset="0"/>
                <a:cs typeface="Arial" panose="020B0604020202020204" pitchFamily="34" charset="0"/>
              </a:rPr>
              <a:t>minimum</a:t>
            </a:r>
          </a:p>
        </p:txBody>
      </p:sp>
    </p:spTree>
    <p:extLst>
      <p:ext uri="{BB962C8B-B14F-4D97-AF65-F5344CB8AC3E}">
        <p14:creationId xmlns:p14="http://schemas.microsoft.com/office/powerpoint/2010/main" val="1327442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Divide the data into K clusters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Initialize the centroids with the mean of the clusters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Assign </a:t>
            </a:r>
            <a:r>
              <a:rPr lang="en-US" sz="2000" dirty="0">
                <a:latin typeface="Arial" panose="020B0604020202020204" pitchFamily="34" charset="0"/>
                <a:cs typeface="Arial" panose="020B0604020202020204" pitchFamily="34" charset="0"/>
              </a:rPr>
              <a:t>each item to the cluster with closest centroid</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all objects have been assigned, recalculate the centroids (mean)</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Repeat </a:t>
            </a:r>
            <a:r>
              <a:rPr lang="en-US" sz="2000" dirty="0">
                <a:latin typeface="Arial" panose="020B0604020202020204" pitchFamily="34" charset="0"/>
                <a:cs typeface="Arial" panose="020B0604020202020204" pitchFamily="34" charset="0"/>
              </a:rPr>
              <a:t>2-3 until the centroids no longer move</a:t>
            </a:r>
          </a:p>
        </p:txBody>
      </p:sp>
    </p:spTree>
    <p:extLst>
      <p:ext uri="{BB962C8B-B14F-4D97-AF65-F5344CB8AC3E}">
        <p14:creationId xmlns:p14="http://schemas.microsoft.com/office/powerpoint/2010/main" val="861479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650664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r>
              <a:rPr lang="en-US" dirty="0" smtClean="0"/>
              <a:t>.</a:t>
            </a:r>
            <a:endParaRPr lang="en-US" dirty="0"/>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smtClean="0"/>
              <a:t>New </a:t>
            </a:r>
            <a:r>
              <a:rPr lang="en-US" dirty="0"/>
              <a:t>cluster centers are calculated and each observation reassigned to the cluster of the nearest center.</a:t>
            </a:r>
          </a:p>
        </p:txBody>
      </p:sp>
    </p:spTree>
    <p:extLst>
      <p:ext uri="{BB962C8B-B14F-4D97-AF65-F5344CB8AC3E}">
        <p14:creationId xmlns:p14="http://schemas.microsoft.com/office/powerpoint/2010/main" val="3409031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smtClean="0"/>
              <a:t>The iterative process stops after a given number of iterations or when the assignment </a:t>
            </a:r>
            <a:r>
              <a:rPr lang="en-US" dirty="0"/>
              <a:t>of data points to clusters isn’t changing</a:t>
            </a:r>
            <a:r>
              <a:rPr lang="en-US" dirty="0" smtClean="0"/>
              <a:t>. </a:t>
            </a:r>
            <a:endParaRPr lang="en-US" dirty="0"/>
          </a:p>
        </p:txBody>
      </p:sp>
    </p:spTree>
    <p:extLst>
      <p:ext uri="{BB962C8B-B14F-4D97-AF65-F5344CB8AC3E}">
        <p14:creationId xmlns:p14="http://schemas.microsoft.com/office/powerpoint/2010/main" val="3801072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xmlns=""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a:t>
            </a:r>
            <a:r>
              <a:rPr lang="en-GB" sz="2400" smtClean="0">
                <a:latin typeface="Arial"/>
                <a:cs typeface="Arial"/>
              </a:rPr>
              <a:t>easy </a:t>
            </a:r>
            <a:r>
              <a:rPr lang="en-GB" sz="2400" dirty="0">
                <a:latin typeface="Arial"/>
                <a:cs typeface="Arial"/>
              </a:rPr>
              <a:t>to implement and fast and efficient in terms of computational cost</a:t>
            </a:r>
          </a:p>
          <a:p>
            <a:pPr algn="just"/>
            <a:r>
              <a:rPr lang="en-US" sz="2400" dirty="0" smtClean="0">
                <a:latin typeface="Arial" panose="020B0604020202020204" pitchFamily="34" charset="0"/>
                <a:cs typeface="Arial" panose="020B0604020202020204" pitchFamily="34" charset="0"/>
              </a:rPr>
              <a:t>Disadvantages: </a:t>
            </a:r>
            <a:endParaRPr lang="en-US" sz="24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Choice of K</a:t>
            </a:r>
            <a:endParaRPr lang="en-US" sz="20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Initial </a:t>
            </a:r>
            <a:r>
              <a:rPr lang="en-US" sz="2000" dirty="0">
                <a:latin typeface="Arial" panose="020B0604020202020204" pitchFamily="34" charset="0"/>
                <a:cs typeface="Arial" panose="020B0604020202020204" pitchFamily="34" charset="0"/>
              </a:rPr>
              <a:t>seeds have a strong impact on </a:t>
            </a:r>
            <a:r>
              <a:rPr lang="en-US" sz="2000" dirty="0" smtClean="0">
                <a:latin typeface="Arial" panose="020B0604020202020204" pitchFamily="34" charset="0"/>
                <a:cs typeface="Arial" panose="020B0604020202020204" pitchFamily="34" charset="0"/>
              </a:rPr>
              <a:t>final </a:t>
            </a:r>
            <a:r>
              <a:rPr lang="en-US" sz="2000" dirty="0">
                <a:latin typeface="Arial" panose="020B0604020202020204" pitchFamily="34" charset="0"/>
                <a:cs typeface="Arial" panose="020B0604020202020204" pitchFamily="34" charset="0"/>
              </a:rPr>
              <a:t>results </a:t>
            </a:r>
          </a:p>
          <a:p>
            <a:pPr lvl="1" algn="just"/>
            <a:r>
              <a:rPr lang="en-US" sz="2000" dirty="0">
                <a:latin typeface="Arial" panose="020B0604020202020204" pitchFamily="34" charset="0"/>
                <a:cs typeface="Arial" panose="020B0604020202020204" pitchFamily="34" charset="0"/>
              </a:rPr>
              <a:t>Clustering data of varying sizes and </a:t>
            </a:r>
            <a:r>
              <a:rPr lang="en-US" sz="2000" dirty="0" smtClean="0">
                <a:latin typeface="Arial" panose="020B0604020202020204" pitchFamily="34" charset="0"/>
                <a:cs typeface="Arial" panose="020B0604020202020204" pitchFamily="34" charset="0"/>
              </a:rPr>
              <a:t>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90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smtClean="0">
                <a:latin typeface="Arial" panose="020B0604020202020204" pitchFamily="34" charset="0"/>
              </a:rPr>
              <a:t>Xiao et al. (2019) </a:t>
            </a:r>
            <a:r>
              <a:rPr lang="fr-CH" sz="1400" dirty="0" err="1" smtClean="0">
                <a:latin typeface="Arial" panose="020B0604020202020204" pitchFamily="34" charset="0"/>
              </a:rPr>
              <a:t>Precision</a:t>
            </a:r>
            <a:r>
              <a:rPr lang="fr-CH" sz="1400" dirty="0" smtClean="0">
                <a:latin typeface="Arial" panose="020B0604020202020204" pitchFamily="34" charset="0"/>
              </a:rPr>
              <a:t> </a:t>
            </a:r>
            <a:r>
              <a:rPr lang="fr-CH" sz="1400" dirty="0" err="1" smtClean="0">
                <a:latin typeface="Arial" panose="020B0604020202020204" pitchFamily="34" charset="0"/>
              </a:rPr>
              <a:t>Medicine</a:t>
            </a:r>
            <a:r>
              <a:rPr lang="fr-CH" sz="1400" dirty="0" smtClean="0">
                <a:latin typeface="Arial" panose="020B0604020202020204" pitchFamily="34" charset="0"/>
              </a:rPr>
              <a:t> and Imaging</a:t>
            </a:r>
            <a:endParaRPr lang="fr-CH" sz="1400" dirty="0"/>
          </a:p>
        </p:txBody>
      </p:sp>
    </p:spTree>
    <p:extLst>
      <p:ext uri="{BB962C8B-B14F-4D97-AF65-F5344CB8AC3E}">
        <p14:creationId xmlns:p14="http://schemas.microsoft.com/office/powerpoint/2010/main" val="592798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clustering algorithm that groups similar objects together into </a:t>
            </a:r>
            <a:r>
              <a:rPr lang="en-US" sz="2400" i="1" dirty="0" smtClean="0">
                <a:latin typeface="Arial"/>
                <a:cs typeface="Arial"/>
              </a:rPr>
              <a:t>clusters</a:t>
            </a:r>
          </a:p>
          <a:p>
            <a:pPr algn="just"/>
            <a:r>
              <a:rPr lang="en-US" sz="2400" dirty="0">
                <a:latin typeface="Arial"/>
                <a:cs typeface="Arial"/>
              </a:rPr>
              <a:t>groups similar data points such that the points in the same group are more similar to each other than the points in the other groups</a:t>
            </a:r>
            <a:endParaRPr lang="en-US" sz="2400" dirty="0" smtClean="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3182651"/>
            <a:ext cx="6667500" cy="3381375"/>
          </a:xfrm>
          <a:prstGeom prst="rect">
            <a:avLst/>
          </a:prstGeom>
        </p:spPr>
      </p:pic>
    </p:spTree>
    <p:extLst>
      <p:ext uri="{BB962C8B-B14F-4D97-AF65-F5344CB8AC3E}">
        <p14:creationId xmlns:p14="http://schemas.microsoft.com/office/powerpoint/2010/main" val="3381894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smtClean="0">
                <a:latin typeface="Arial"/>
                <a:cs typeface="Arial"/>
              </a:rPr>
              <a:t>2 types: agglomerative or divisive</a:t>
            </a:r>
            <a:endParaRPr lang="en-US" sz="2400" i="1" dirty="0" smtClean="0">
              <a:latin typeface="Arial"/>
              <a:cs typeface="Arial"/>
            </a:endParaRPr>
          </a:p>
          <a:p>
            <a:pPr algn="just"/>
            <a:r>
              <a:rPr lang="en-US" sz="2400" dirty="0" smtClean="0">
                <a:latin typeface="Arial"/>
                <a:cs typeface="Arial"/>
              </a:rPr>
              <a:t>Agglomerative:</a:t>
            </a:r>
          </a:p>
          <a:p>
            <a:pPr marL="914400" lvl="1" indent="-457200" algn="just">
              <a:buFont typeface="+mj-lt"/>
              <a:buAutoNum type="arabicPeriod"/>
            </a:pPr>
            <a:r>
              <a:rPr lang="en-US" sz="2000" dirty="0" smtClean="0">
                <a:latin typeface="Arial"/>
                <a:cs typeface="Arial"/>
              </a:rPr>
              <a:t>Compute </a:t>
            </a:r>
            <a:r>
              <a:rPr lang="en-US" sz="2000" dirty="0">
                <a:latin typeface="Arial"/>
                <a:cs typeface="Arial"/>
              </a:rPr>
              <a:t>the proximity matrix</a:t>
            </a:r>
          </a:p>
          <a:p>
            <a:pPr marL="914400" lvl="1" indent="-457200" algn="just">
              <a:buFont typeface="+mj-lt"/>
              <a:buAutoNum type="arabicPeriod"/>
            </a:pPr>
            <a:r>
              <a:rPr lang="en-US" sz="2000" dirty="0" smtClean="0">
                <a:latin typeface="Arial"/>
                <a:cs typeface="Arial"/>
              </a:rPr>
              <a:t>Let </a:t>
            </a:r>
            <a:r>
              <a:rPr lang="en-US" sz="2000" dirty="0">
                <a:latin typeface="Arial"/>
                <a:cs typeface="Arial"/>
              </a:rPr>
              <a:t>each data point be a cluster</a:t>
            </a:r>
          </a:p>
          <a:p>
            <a:pPr marL="914400" lvl="1" indent="-457200" algn="just">
              <a:buFont typeface="+mj-lt"/>
              <a:buAutoNum type="arabicPeriod"/>
            </a:pPr>
            <a:r>
              <a:rPr lang="en-US" sz="2000" dirty="0" smtClean="0">
                <a:latin typeface="Arial"/>
                <a:cs typeface="Arial"/>
              </a:rPr>
              <a:t>Repeat</a:t>
            </a:r>
            <a:r>
              <a:rPr lang="en-US" sz="2000" dirty="0">
                <a:latin typeface="Arial"/>
                <a:cs typeface="Arial"/>
              </a:rPr>
              <a:t>: Merge the two closest clusters and update the proximity matrix</a:t>
            </a:r>
          </a:p>
          <a:p>
            <a:pPr marL="914400" lvl="1" indent="-457200" algn="just">
              <a:buFont typeface="+mj-lt"/>
              <a:buAutoNum type="arabicPeriod"/>
            </a:pPr>
            <a:r>
              <a:rPr lang="en-US" sz="2000" dirty="0" smtClean="0">
                <a:latin typeface="Arial"/>
                <a:cs typeface="Arial"/>
              </a:rPr>
              <a:t>Until </a:t>
            </a:r>
            <a:r>
              <a:rPr lang="en-US" sz="2000" dirty="0">
                <a:latin typeface="Arial"/>
                <a:cs typeface="Arial"/>
              </a:rPr>
              <a:t>only a single cluster </a:t>
            </a:r>
            <a:r>
              <a:rPr lang="en-US" sz="2000" dirty="0" smtClean="0">
                <a:latin typeface="Arial"/>
                <a:cs typeface="Arial"/>
              </a:rPr>
              <a:t>remains</a:t>
            </a:r>
          </a:p>
          <a:p>
            <a:pPr algn="just"/>
            <a:r>
              <a:rPr lang="en-US" sz="2400" dirty="0" smtClean="0">
                <a:latin typeface="Arial"/>
                <a:cs typeface="Arial"/>
              </a:rPr>
              <a:t>Results can </a:t>
            </a:r>
            <a:r>
              <a:rPr lang="en-US" sz="2400" dirty="0">
                <a:latin typeface="Arial"/>
                <a:cs typeface="Arial"/>
              </a:rPr>
              <a:t>be visualized using a </a:t>
            </a:r>
            <a:r>
              <a:rPr lang="en-US" sz="2400" dirty="0" err="1">
                <a:latin typeface="Arial"/>
                <a:cs typeface="Arial"/>
              </a:rPr>
              <a:t>d</a:t>
            </a:r>
            <a:r>
              <a:rPr lang="en-US" sz="2400" dirty="0" err="1" smtClean="0">
                <a:latin typeface="Arial"/>
                <a:cs typeface="Arial"/>
              </a:rPr>
              <a:t>endrogram</a:t>
            </a:r>
            <a:endParaRPr lang="en-US" sz="2400"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33986381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smtClean="0">
                <a:latin typeface="Arial"/>
                <a:cs typeface="Arial"/>
              </a:rPr>
              <a:t>Divisive: </a:t>
            </a:r>
            <a:r>
              <a:rPr lang="en-US" sz="2000" dirty="0" smtClean="0">
                <a:latin typeface="Arial"/>
                <a:cs typeface="Arial"/>
              </a:rPr>
              <a:t>start with all </a:t>
            </a:r>
            <a:r>
              <a:rPr lang="en-US" sz="2000" dirty="0">
                <a:latin typeface="Arial"/>
                <a:cs typeface="Arial"/>
              </a:rPr>
              <a:t>the data points as a single cluster and in each iteration, we separate the data points from the cluster which are not </a:t>
            </a:r>
            <a:r>
              <a:rPr lang="en-US" sz="2000" dirty="0" smtClean="0">
                <a:latin typeface="Arial"/>
                <a:cs typeface="Arial"/>
              </a:rPr>
              <a:t>similar</a:t>
            </a:r>
          </a:p>
          <a:p>
            <a:pPr algn="just"/>
            <a:r>
              <a:rPr lang="en-US" sz="2400" dirty="0" smtClean="0">
                <a:latin typeface="Arial"/>
                <a:cs typeface="Arial"/>
              </a:rPr>
              <a:t>Similarity </a:t>
            </a:r>
            <a:r>
              <a:rPr lang="en-US" sz="2400" dirty="0">
                <a:latin typeface="Arial"/>
                <a:cs typeface="Arial"/>
              </a:rPr>
              <a:t>between clusters (choice of </a:t>
            </a:r>
            <a:r>
              <a:rPr lang="en-US" sz="2400" dirty="0" smtClean="0">
                <a:latin typeface="Arial"/>
                <a:cs typeface="Arial"/>
              </a:rPr>
              <a:t>linkage)</a:t>
            </a:r>
          </a:p>
          <a:p>
            <a:pPr marL="914400" lvl="1" indent="-457200" algn="just">
              <a:buFont typeface="+mj-lt"/>
              <a:buAutoNum type="arabicPeriod"/>
            </a:pPr>
            <a:r>
              <a:rPr lang="en-US" sz="2000" dirty="0" smtClean="0">
                <a:latin typeface="Arial"/>
                <a:cs typeface="Arial"/>
              </a:rPr>
              <a:t>Min</a:t>
            </a:r>
          </a:p>
          <a:p>
            <a:pPr marL="914400" lvl="1" indent="-457200" algn="just">
              <a:buFont typeface="+mj-lt"/>
              <a:buAutoNum type="arabicPeriod"/>
            </a:pPr>
            <a:r>
              <a:rPr lang="en-US" sz="2000" dirty="0" smtClean="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a:t>
            </a:r>
            <a:r>
              <a:rPr lang="en-US" sz="2000" dirty="0" smtClean="0">
                <a:latin typeface="Arial"/>
                <a:cs typeface="Arial"/>
              </a:rPr>
              <a:t>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smtClean="0"/>
              <a:t>1</a:t>
            </a:r>
            <a:endParaRPr lang="fr-CH" b="1" dirty="0"/>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smtClean="0"/>
              <a:t>2</a:t>
            </a:r>
            <a:endParaRPr lang="fr-CH" b="1" dirty="0"/>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smtClean="0"/>
              <a:t>3</a:t>
            </a:r>
            <a:endParaRPr lang="fr-CH" b="1" dirty="0"/>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smtClean="0"/>
              <a:t>4</a:t>
            </a:r>
            <a:endParaRPr lang="fr-CH" b="1" dirty="0"/>
          </a:p>
        </p:txBody>
      </p:sp>
    </p:spTree>
    <p:extLst>
      <p:ext uri="{BB962C8B-B14F-4D97-AF65-F5344CB8AC3E}">
        <p14:creationId xmlns:p14="http://schemas.microsoft.com/office/powerpoint/2010/main" val="1460948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36338743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DBSCAN</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Density-based spatial clustering of applications with </a:t>
            </a:r>
            <a:r>
              <a:rPr lang="en-US" sz="2400" dirty="0" smtClean="0">
                <a:latin typeface="Arial"/>
                <a:cs typeface="Arial"/>
              </a:rPr>
              <a:t>noise</a:t>
            </a:r>
          </a:p>
          <a:p>
            <a:pPr algn="just"/>
            <a:r>
              <a:rPr lang="en-US" sz="2400" dirty="0">
                <a:latin typeface="Arial"/>
                <a:cs typeface="Arial"/>
              </a:rPr>
              <a:t>groups together points that are close to each other based on a distance measurement (usually Euclidean distance) and a minimum number of </a:t>
            </a:r>
            <a:r>
              <a:rPr lang="en-US" sz="2400" dirty="0" smtClean="0">
                <a:latin typeface="Arial"/>
                <a:cs typeface="Arial"/>
              </a:rPr>
              <a:t>points</a:t>
            </a:r>
          </a:p>
          <a:p>
            <a:pPr algn="just"/>
            <a:r>
              <a:rPr lang="en-US" sz="2400" dirty="0" smtClean="0">
                <a:latin typeface="Arial"/>
                <a:cs typeface="Arial"/>
              </a:rPr>
              <a:t>marks </a:t>
            </a:r>
            <a:r>
              <a:rPr lang="en-US" sz="2400" dirty="0">
                <a:latin typeface="Arial"/>
                <a:cs typeface="Arial"/>
              </a:rPr>
              <a:t>as outliers the points that are in low-density </a:t>
            </a:r>
            <a:r>
              <a:rPr lang="en-US" sz="2400" dirty="0" smtClean="0">
                <a:latin typeface="Arial"/>
                <a:cs typeface="Arial"/>
              </a:rPr>
              <a:t>regions</a:t>
            </a:r>
          </a:p>
          <a:p>
            <a:pPr algn="just"/>
            <a:r>
              <a:rPr lang="en-US" sz="2400" dirty="0" smtClean="0">
                <a:latin typeface="Arial"/>
                <a:cs typeface="Arial"/>
              </a:rPr>
              <a:t>Requires </a:t>
            </a:r>
            <a:r>
              <a:rPr lang="en-US" sz="2400" dirty="0">
                <a:latin typeface="Arial"/>
                <a:cs typeface="Arial"/>
              </a:rPr>
              <a:t>2 parameters</a:t>
            </a:r>
            <a:r>
              <a:rPr lang="en-US" sz="2400" dirty="0" smtClean="0">
                <a:latin typeface="Arial"/>
                <a:cs typeface="Arial"/>
              </a:rPr>
              <a:t>:</a:t>
            </a:r>
            <a:endParaRPr lang="en-US" sz="2400" dirty="0">
              <a:latin typeface="Arial"/>
              <a:cs typeface="Arial"/>
            </a:endParaRPr>
          </a:p>
          <a:p>
            <a:pPr lvl="1" algn="just"/>
            <a:r>
              <a:rPr lang="en-US" sz="2000" dirty="0" smtClean="0">
                <a:latin typeface="Arial"/>
                <a:cs typeface="Arial"/>
              </a:rPr>
              <a:t>eps</a:t>
            </a:r>
            <a:r>
              <a:rPr lang="en-US" sz="2000" dirty="0">
                <a:latin typeface="Arial"/>
                <a:cs typeface="Arial"/>
              </a:rPr>
              <a:t>: specifies how close points should be to each other to be considered a part of a cluster. It means that if the distance between two points is lower or equal to this value (eps), these points are considered neighbors</a:t>
            </a:r>
            <a:r>
              <a:rPr lang="en-US" sz="2000" dirty="0" smtClean="0">
                <a:latin typeface="Arial"/>
                <a:cs typeface="Arial"/>
              </a:rPr>
              <a:t>.</a:t>
            </a:r>
            <a:endParaRPr lang="en-US" sz="2000" dirty="0">
              <a:latin typeface="Arial"/>
              <a:cs typeface="Arial"/>
            </a:endParaRPr>
          </a:p>
          <a:p>
            <a:pPr lvl="1" algn="just"/>
            <a:r>
              <a:rPr lang="en-US" sz="2000" dirty="0" err="1" smtClean="0">
                <a:latin typeface="Arial"/>
                <a:cs typeface="Arial"/>
              </a:rPr>
              <a:t>minPoints</a:t>
            </a:r>
            <a:r>
              <a:rPr lang="en-US" sz="2000" dirty="0">
                <a:latin typeface="Arial"/>
                <a:cs typeface="Arial"/>
              </a:rPr>
              <a:t>: the minimum number of points to form a dense region. For example, if we set the </a:t>
            </a:r>
            <a:r>
              <a:rPr lang="en-US" sz="2000" dirty="0" err="1">
                <a:latin typeface="Arial"/>
                <a:cs typeface="Arial"/>
              </a:rPr>
              <a:t>minPoints</a:t>
            </a:r>
            <a:r>
              <a:rPr lang="en-US" sz="2000" dirty="0">
                <a:latin typeface="Arial"/>
                <a:cs typeface="Arial"/>
              </a:rPr>
              <a:t> parameter as 5, then we need at least 5 points to form a dense region.</a:t>
            </a:r>
            <a:endParaRPr lang="en-US" sz="2000" dirty="0" smtClean="0">
              <a:latin typeface="Arial"/>
              <a:cs typeface="Arial"/>
            </a:endParaRPr>
          </a:p>
        </p:txBody>
      </p:sp>
    </p:spTree>
    <p:extLst>
      <p:ext uri="{BB962C8B-B14F-4D97-AF65-F5344CB8AC3E}">
        <p14:creationId xmlns:p14="http://schemas.microsoft.com/office/powerpoint/2010/main" val="2841127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56959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Supervised </a:t>
            </a:r>
            <a:r>
              <a:rPr lang="en-US" sz="2000" dirty="0">
                <a:latin typeface="Arial"/>
                <a:cs typeface="Arial"/>
              </a:rPr>
              <a:t>learning is where you have input variables (x) and an output variable (Y) and you use an algorithm to learn the mapping function from the input to the output</a:t>
            </a:r>
            <a:r>
              <a:rPr lang="en-US" sz="2000" dirty="0" smtClean="0">
                <a:latin typeface="Arial"/>
                <a:cs typeface="Arial"/>
              </a:rPr>
              <a:t>.</a:t>
            </a:r>
            <a:endParaRPr lang="en-US" sz="2000" dirty="0">
              <a:latin typeface="Arial"/>
              <a:cs typeface="Arial"/>
            </a:endParaRPr>
          </a:p>
          <a:p>
            <a:pPr marL="0" indent="0" algn="ctr">
              <a:buNone/>
            </a:pPr>
            <a:r>
              <a:rPr lang="en-US" sz="2000" dirty="0">
                <a:latin typeface="Arial"/>
                <a:cs typeface="Arial"/>
              </a:rPr>
              <a:t>Y = f(X</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The goal is to approximate the mapping function so well that when you have new input data (x) that you can predict the output variables (Y) for that data</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a:t>
            </a:r>
            <a:r>
              <a:rPr lang="en-US" sz="2000" dirty="0" smtClean="0">
                <a:latin typeface="Arial"/>
                <a:cs typeface="Arial"/>
              </a:rPr>
              <a:t>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814642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contenu 1">
            <a:extLst>
              <a:ext uri="{FF2B5EF4-FFF2-40B4-BE49-F238E27FC236}">
                <a16:creationId xmlns:a16="http://schemas.microsoft.com/office/drawing/2014/main" id="{9A032422-8EEE-544E-94A1-6BE4EBBC6DE6}"/>
              </a:ext>
            </a:extLst>
          </p:cNvPr>
          <p:cNvSpPr>
            <a:spLocks/>
          </p:cNvSpPr>
          <p:nvPr/>
        </p:nvSpPr>
        <p:spPr bwMode="auto">
          <a:xfrm>
            <a:off x="3284612" y="5432604"/>
            <a:ext cx="6843388" cy="602264"/>
          </a:xfrm>
          <a:prstGeom prst="rect">
            <a:avLst/>
          </a:prstGeom>
          <a:noFill/>
          <a:ln>
            <a:noFill/>
          </a:ln>
        </p:spPr>
        <p:txBody>
          <a:bodyPr vert="horz" wrap="square" lIns="0" tIns="0" rIns="0" bIns="0" numCol="1" anchor="t" anchorCtr="0" compatLnSpc="1">
            <a:prstTxWarp prst="textNoShape">
              <a:avLst/>
            </a:prstTxWarp>
          </a:bodyPr>
          <a:lstStyle>
            <a:lvl1pPr marL="0" indent="0" algn="l">
              <a:spcBef>
                <a:spcPts val="0"/>
              </a:spcBef>
              <a:spcAft>
                <a:spcPts val="450"/>
              </a:spcAft>
              <a:buClr>
                <a:schemeClr val="accent1"/>
              </a:buClr>
              <a:buNone/>
              <a:defRPr sz="2800">
                <a:solidFill>
                  <a:srgbClr val="575757"/>
                </a:solidFill>
                <a:latin typeface="Trebuchet MS"/>
                <a:ea typeface="Trebuchet MS"/>
                <a:cs typeface="Trebuchet MS"/>
              </a:defRPr>
            </a:lvl1pPr>
            <a:lvl2pPr marL="4572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2pPr>
            <a:lvl3pPr marL="9144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3pPr>
            <a:lvl4pPr marL="13716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4pPr>
            <a:lvl5pPr marL="18288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5pPr>
            <a:lvl6pPr marL="22860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6pPr>
            <a:lvl7pPr marL="27432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7pPr>
            <a:lvl8pPr marL="32004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8pPr>
            <a:lvl9pPr marL="36576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9pPr>
          </a:lstStyle>
          <a:p>
            <a:pPr>
              <a:defRPr/>
            </a:pP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Follow</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our</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activities</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a:t>
            </a:r>
            <a:endParaRPr lang="fr-FR" dirty="0">
              <a:solidFill>
                <a:schemeClr val="tx1"/>
              </a:solidFill>
              <a:effectLst>
                <a:outerShdw blurRad="38100" dist="12700" dir="2700000" algn="ctr" rotWithShape="0">
                  <a:srgbClr val="000000">
                    <a:alpha val="43000"/>
                  </a:srgbClr>
                </a:outerShdw>
              </a:effectLst>
              <a:latin typeface="+mn-lt"/>
              <a:ea typeface="+mj-ea"/>
              <a:cs typeface="Arial" pitchFamily="34" charset="0"/>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p:txBody>
      </p: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2028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mn-lt"/>
              </a:rPr>
              <a:t>Thank you</a:t>
            </a:r>
          </a:p>
        </p:txBody>
      </p:sp>
      <p:grpSp>
        <p:nvGrpSpPr>
          <p:cNvPr id="28" name="Group 27">
            <a:extLst>
              <a:ext uri="{FF2B5EF4-FFF2-40B4-BE49-F238E27FC236}">
                <a16:creationId xmlns:a16="http://schemas.microsoft.com/office/drawing/2014/main" id="{5E4B5B6F-E611-DB4F-A11C-ADBD65E09DC2}"/>
              </a:ext>
            </a:extLst>
          </p:cNvPr>
          <p:cNvGrpSpPr/>
          <p:nvPr/>
        </p:nvGrpSpPr>
        <p:grpSpPr>
          <a:xfrm>
            <a:off x="6822280" y="5373216"/>
            <a:ext cx="2514080" cy="536478"/>
            <a:chOff x="5298280" y="5373216"/>
            <a:chExt cx="2514080" cy="536478"/>
          </a:xfrm>
        </p:grpSpPr>
        <p:pic>
          <p:nvPicPr>
            <p:cNvPr id="24" name="Picture 23">
              <a:extLst>
                <a:ext uri="{FF2B5EF4-FFF2-40B4-BE49-F238E27FC236}">
                  <a16:creationId xmlns:a16="http://schemas.microsoft.com/office/drawing/2014/main" id="{72C39377-093C-F94F-AA44-8489758558D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940152" y="5373216"/>
              <a:ext cx="536477" cy="532518"/>
            </a:xfrm>
            <a:prstGeom prst="rect">
              <a:avLst/>
            </a:prstGeom>
          </p:spPr>
        </p:pic>
        <p:pic>
          <p:nvPicPr>
            <p:cNvPr id="25" name="Picture 24">
              <a:extLst>
                <a:ext uri="{FF2B5EF4-FFF2-40B4-BE49-F238E27FC236}">
                  <a16:creationId xmlns:a16="http://schemas.microsoft.com/office/drawing/2014/main" id="{7316D4F6-6A50-BE49-A525-8CBA5311AEBE}"/>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298280" y="5373216"/>
              <a:ext cx="514192" cy="515857"/>
            </a:xfrm>
            <a:prstGeom prst="rect">
              <a:avLst/>
            </a:prstGeom>
          </p:spPr>
        </p:pic>
        <p:pic>
          <p:nvPicPr>
            <p:cNvPr id="26" name="Picture 25">
              <a:extLst>
                <a:ext uri="{FF2B5EF4-FFF2-40B4-BE49-F238E27FC236}">
                  <a16:creationId xmlns:a16="http://schemas.microsoft.com/office/drawing/2014/main" id="{678C83A2-00C8-3F42-BF8B-DB2203D4E03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a:ext>
              </a:extLst>
            </a:blip>
            <a:srcRect t="-2940"/>
            <a:stretch/>
          </p:blipFill>
          <p:spPr>
            <a:xfrm>
              <a:off x="6660232" y="5373216"/>
              <a:ext cx="487707" cy="536478"/>
            </a:xfrm>
            <a:prstGeom prst="rect">
              <a:avLst/>
            </a:prstGeom>
          </p:spPr>
        </p:pic>
        <p:pic>
          <p:nvPicPr>
            <p:cNvPr id="27" name="Picture 26">
              <a:extLst>
                <a:ext uri="{FF2B5EF4-FFF2-40B4-BE49-F238E27FC236}">
                  <a16:creationId xmlns:a16="http://schemas.microsoft.com/office/drawing/2014/main" id="{647499AF-3FD7-CF49-964B-551F37AAD170}"/>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324653" y="5401667"/>
              <a:ext cx="487707" cy="499127"/>
            </a:xfrm>
            <a:prstGeom prst="rect">
              <a:avLst/>
            </a:prstGeom>
          </p:spPr>
        </p:pic>
      </p:grpSp>
    </p:spTree>
    <p:extLst>
      <p:ext uri="{BB962C8B-B14F-4D97-AF65-F5344CB8AC3E}">
        <p14:creationId xmlns:p14="http://schemas.microsoft.com/office/powerpoint/2010/main" val="9281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r>
              <a:rPr lang="fr-CH" sz="4000" dirty="0" smtClean="0"/>
              <a:t> workflow</a:t>
            </a:r>
            <a:endParaRPr lang="fr-CH" sz="4000" dirty="0"/>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474514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a:t>
            </a:r>
            <a:r>
              <a:rPr lang="en-US" sz="1800" dirty="0" smtClean="0">
                <a:latin typeface="Arial" panose="020B0604020202020204" pitchFamily="34" charset="0"/>
                <a:cs typeface="Arial" panose="020B0604020202020204" pitchFamily="34" charset="0"/>
              </a:rPr>
              <a:t>: </a:t>
            </a:r>
          </a:p>
          <a:p>
            <a:pPr marL="0" lvl="0" indent="0" algn="ctr">
              <a:buNone/>
            </a:pPr>
            <a:r>
              <a:rPr lang="en-US" sz="1800" b="1" i="1" dirty="0" smtClean="0">
                <a:latin typeface="Arial" panose="020B0604020202020204" pitchFamily="34" charset="0"/>
                <a:cs typeface="Arial" panose="020B0604020202020204" pitchFamily="34" charset="0"/>
              </a:rPr>
              <a:t>h(x</a:t>
            </a:r>
            <a:r>
              <a:rPr lang="en-US" sz="1800" b="1" i="1" dirty="0">
                <a:latin typeface="Arial" panose="020B0604020202020204" pitchFamily="34" charset="0"/>
                <a:cs typeface="Arial" panose="020B0604020202020204" pitchFamily="34" charset="0"/>
              </a:rPr>
              <a:t>)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a:t>
            </a:r>
            <a:r>
              <a:rPr lang="en-US" sz="1800" b="1" i="1" dirty="0" smtClean="0">
                <a:latin typeface="Arial" panose="020B0604020202020204" pitchFamily="34" charset="0"/>
                <a:cs typeface="Arial" panose="020B0604020202020204" pitchFamily="34" charset="0"/>
              </a:rPr>
              <a:t>θ</a:t>
            </a:r>
            <a:r>
              <a:rPr lang="en-US" sz="1800" b="1" i="1" baseline="-33000" dirty="0" smtClean="0">
                <a:latin typeface="Arial" panose="020B0604020202020204" pitchFamily="34" charset="0"/>
                <a:cs typeface="Arial" panose="020B0604020202020204" pitchFamily="34" charset="0"/>
              </a:rPr>
              <a:t>1</a:t>
            </a:r>
            <a:r>
              <a:rPr lang="en-US" sz="1800" b="1" i="1" dirty="0" smtClean="0">
                <a:latin typeface="Arial" panose="020B0604020202020204" pitchFamily="34" charset="0"/>
                <a:cs typeface="Arial" panose="020B0604020202020204" pitchFamily="34" charset="0"/>
              </a:rPr>
              <a:t>x </a:t>
            </a:r>
          </a:p>
          <a:p>
            <a:pPr lvl="0" algn="just"/>
            <a:r>
              <a:rPr lang="en-US" sz="1800" dirty="0" smtClean="0">
                <a:latin typeface="Arial" panose="020B0604020202020204" pitchFamily="34" charset="0"/>
                <a:cs typeface="Arial" panose="020B0604020202020204" pitchFamily="34" charset="0"/>
              </a:rPr>
              <a:t>where </a:t>
            </a:r>
            <a:r>
              <a:rPr lang="en-US" sz="1800" dirty="0">
                <a:latin typeface="Arial" panose="020B0604020202020204" pitchFamily="34" charset="0"/>
                <a:cs typeface="Arial" panose="020B0604020202020204" pitchFamily="34" charset="0"/>
              </a:rPr>
              <a:t>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a:t>
            </a:r>
            <a:r>
              <a:rPr lang="en-US" sz="1800" dirty="0" smtClean="0">
                <a:latin typeface="Arial" panose="020B0604020202020204" pitchFamily="34" charset="0"/>
                <a:cs typeface="Arial" panose="020B0604020202020204" pitchFamily="34" charset="0"/>
              </a:rPr>
              <a:t>. Our </a:t>
            </a:r>
            <a:r>
              <a:rPr lang="en-US" sz="1800" dirty="0">
                <a:latin typeface="Arial" panose="020B0604020202020204" pitchFamily="34" charset="0"/>
                <a:cs typeface="Arial" panose="020B0604020202020204" pitchFamily="34" charset="0"/>
              </a:rPr>
              <a:t>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091352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33167571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smtClean="0"/>
              <a:t>Classification </a:t>
            </a:r>
            <a:r>
              <a:rPr lang="en-US" dirty="0"/>
              <a:t>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7031154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a:t>
            </a:r>
            <a:r>
              <a:rPr lang="en-US" sz="2000" dirty="0" smtClean="0">
                <a:latin typeface="Arial"/>
                <a:cs typeface="Arial"/>
              </a:rPr>
              <a:t>classifier/</a:t>
            </a:r>
            <a:r>
              <a:rPr lang="en-US" sz="2000" dirty="0" err="1" smtClean="0">
                <a:latin typeface="Arial"/>
                <a:cs typeface="Arial"/>
              </a:rPr>
              <a:t>regressor</a:t>
            </a:r>
            <a:r>
              <a:rPr lang="en-US" sz="2000" dirty="0" smtClean="0">
                <a:latin typeface="Arial"/>
                <a:cs typeface="Arial"/>
              </a:rPr>
              <a:t>.</a:t>
            </a:r>
          </a:p>
          <a:p>
            <a:pPr marL="0" indent="0" algn="just">
              <a:buNone/>
            </a:pPr>
            <a:r>
              <a:rPr lang="en-US" sz="2000" dirty="0" smtClean="0">
                <a:latin typeface="Arial" panose="020B0604020202020204" pitchFamily="34" charset="0"/>
                <a:cs typeface="Arial" panose="020B0604020202020204" pitchFamily="34" charset="0"/>
              </a:rPr>
              <a:t>Hybrid dataset: </a:t>
            </a:r>
            <a:r>
              <a:rPr lang="en-US" sz="2000" dirty="0">
                <a:latin typeface="Arial" panose="020B0604020202020204" pitchFamily="34" charset="0"/>
                <a:cs typeface="Arial" panose="020B0604020202020204" pitchFamily="34" charset="0"/>
              </a:rPr>
              <a:t>it is training data used for testing, but neither as part of the low-level training nor as part of the final testing</a:t>
            </a:r>
            <a:endParaRPr lang="en-US" sz="2000" dirty="0" smtClean="0">
              <a:latin typeface="Arial" panose="020B0604020202020204" pitchFamily="34" charset="0"/>
              <a:cs typeface="Arial" panose="020B0604020202020204" pitchFamily="34" charset="0"/>
            </a:endParaRPr>
          </a:p>
          <a:p>
            <a:pPr algn="just"/>
            <a:r>
              <a:rPr lang="en-US" sz="2000" b="1" dirty="0" smtClean="0">
                <a:latin typeface="Arial"/>
                <a:cs typeface="Arial"/>
              </a:rPr>
              <a:t>Test dataset</a:t>
            </a:r>
          </a:p>
          <a:p>
            <a:pPr marL="0" indent="0" algn="just">
              <a:buNone/>
            </a:pPr>
            <a:r>
              <a:rPr lang="en-US" sz="2000" dirty="0" smtClean="0">
                <a:latin typeface="Arial"/>
                <a:cs typeface="Arial"/>
              </a:rPr>
              <a:t>A </a:t>
            </a:r>
            <a:r>
              <a:rPr lang="en-US" sz="2000" dirty="0">
                <a:latin typeface="Arial"/>
                <a:cs typeface="Arial"/>
              </a:rPr>
              <a:t>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spTree>
    <p:extLst>
      <p:ext uri="{BB962C8B-B14F-4D97-AF65-F5344CB8AC3E}">
        <p14:creationId xmlns:p14="http://schemas.microsoft.com/office/powerpoint/2010/main" val="363556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K-fold cross validation</a:t>
            </a:r>
            <a:endParaRPr lang="en-US" sz="2000" b="1" dirty="0">
              <a:latin typeface="Arial"/>
              <a:cs typeface="Arial"/>
            </a:endParaRP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FP </a:t>
            </a:r>
            <a:r>
              <a:rPr lang="en-US" sz="1800" b="1" dirty="0">
                <a:latin typeface="Arial"/>
                <a:cs typeface="Arial"/>
              </a:rPr>
              <a:t>(False Positives)</a:t>
            </a:r>
            <a:r>
              <a:rPr lang="en-US" sz="1800" dirty="0">
                <a:latin typeface="Arial"/>
                <a:cs typeface="Arial"/>
              </a:rPr>
              <a:t>: number of positive predictions which </a:t>
            </a:r>
            <a:r>
              <a:rPr lang="en-US" sz="1800" dirty="0" smtClean="0">
                <a:latin typeface="Arial"/>
                <a:cs typeface="Arial"/>
              </a:rPr>
              <a:t>are incorrect</a:t>
            </a:r>
            <a:endParaRPr lang="en-US" sz="1800" dirty="0">
              <a:latin typeface="Arial"/>
              <a:cs typeface="Arial"/>
            </a:endParaRPr>
          </a:p>
          <a:p>
            <a:pPr algn="just"/>
            <a:r>
              <a:rPr lang="en-US" sz="1800" b="1" dirty="0" smtClean="0">
                <a:latin typeface="Arial"/>
                <a:cs typeface="Arial"/>
              </a:rPr>
              <a:t>TN </a:t>
            </a:r>
            <a:r>
              <a:rPr lang="en-US" sz="1800" b="1" dirty="0">
                <a:latin typeface="Arial"/>
                <a:cs typeface="Arial"/>
              </a:rPr>
              <a:t>(True Negatives)</a:t>
            </a:r>
            <a:r>
              <a:rPr lang="en-US" sz="1800" dirty="0">
                <a:latin typeface="Arial"/>
                <a:cs typeface="Arial"/>
              </a:rPr>
              <a:t>: number of negative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FN </a:t>
            </a:r>
            <a:r>
              <a:rPr lang="en-US" sz="1800" b="1" dirty="0">
                <a:latin typeface="Arial"/>
                <a:cs typeface="Arial"/>
              </a:rPr>
              <a:t>(False Negatives)</a:t>
            </a:r>
            <a:r>
              <a:rPr lang="en-US" sz="1800" dirty="0">
                <a:latin typeface="Arial"/>
                <a:cs typeface="Arial"/>
              </a:rPr>
              <a:t>: number of negative predictions which </a:t>
            </a:r>
            <a:r>
              <a:rPr lang="en-US" sz="1800" dirty="0" smtClean="0">
                <a:latin typeface="Arial"/>
                <a:cs typeface="Arial"/>
              </a:rPr>
              <a:t>are incorrect</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smtClean="0"/>
                        <a:t>LABEL / PREDICTED</a:t>
                      </a:r>
                      <a:endParaRPr lang="fr-CH" dirty="0"/>
                    </a:p>
                  </a:txBody>
                  <a:tcPr/>
                </a:tc>
                <a:tc>
                  <a:txBody>
                    <a:bodyPr/>
                    <a:lstStyle/>
                    <a:p>
                      <a:r>
                        <a:rPr lang="fr-CH" dirty="0" smtClean="0"/>
                        <a:t>P</a:t>
                      </a:r>
                      <a:endParaRPr lang="fr-CH" dirty="0"/>
                    </a:p>
                  </a:txBody>
                  <a:tcPr/>
                </a:tc>
                <a:tc>
                  <a:txBody>
                    <a:bodyPr/>
                    <a:lstStyle/>
                    <a:p>
                      <a:r>
                        <a:rPr lang="fr-CH" dirty="0" smtClean="0"/>
                        <a:t>N</a:t>
                      </a:r>
                      <a:endParaRPr lang="fr-CH" dirty="0"/>
                    </a:p>
                  </a:txBody>
                  <a:tcPr/>
                </a:tc>
                <a:extLst>
                  <a:ext uri="{0D108BD9-81ED-4DB2-BD59-A6C34878D82A}">
                    <a16:rowId xmlns:a16="http://schemas.microsoft.com/office/drawing/2014/main" val="2481476336"/>
                  </a:ext>
                </a:extLst>
              </a:tr>
              <a:tr h="344388">
                <a:tc>
                  <a:txBody>
                    <a:bodyPr/>
                    <a:lstStyle/>
                    <a:p>
                      <a:r>
                        <a:rPr lang="fr-CH" dirty="0" smtClean="0"/>
                        <a:t>P</a:t>
                      </a:r>
                      <a:endParaRPr lang="fr-CH" dirty="0"/>
                    </a:p>
                  </a:txBody>
                  <a:tcPr/>
                </a:tc>
                <a:tc>
                  <a:txBody>
                    <a:bodyPr/>
                    <a:lstStyle/>
                    <a:p>
                      <a:r>
                        <a:rPr lang="fr-CH" dirty="0" smtClean="0"/>
                        <a:t>TP</a:t>
                      </a:r>
                      <a:endParaRPr lang="fr-CH" dirty="0"/>
                    </a:p>
                  </a:txBody>
                  <a:tcPr/>
                </a:tc>
                <a:tc>
                  <a:txBody>
                    <a:bodyPr/>
                    <a:lstStyle/>
                    <a:p>
                      <a:r>
                        <a:rPr lang="fr-CH" dirty="0" smtClean="0"/>
                        <a:t>FN</a:t>
                      </a:r>
                      <a:endParaRPr lang="fr-CH" dirty="0"/>
                    </a:p>
                  </a:txBody>
                  <a:tcPr/>
                </a:tc>
                <a:extLst>
                  <a:ext uri="{0D108BD9-81ED-4DB2-BD59-A6C34878D82A}">
                    <a16:rowId xmlns:a16="http://schemas.microsoft.com/office/drawing/2014/main" val="4006763710"/>
                  </a:ext>
                </a:extLst>
              </a:tr>
              <a:tr h="344388">
                <a:tc>
                  <a:txBody>
                    <a:bodyPr/>
                    <a:lstStyle/>
                    <a:p>
                      <a:r>
                        <a:rPr lang="fr-CH" dirty="0" smtClean="0"/>
                        <a:t>N</a:t>
                      </a:r>
                      <a:endParaRPr lang="fr-CH" dirty="0"/>
                    </a:p>
                  </a:txBody>
                  <a:tcPr/>
                </a:tc>
                <a:tc>
                  <a:txBody>
                    <a:bodyPr/>
                    <a:lstStyle/>
                    <a:p>
                      <a:r>
                        <a:rPr lang="fr-CH" dirty="0" smtClean="0"/>
                        <a:t>FP</a:t>
                      </a:r>
                      <a:endParaRPr lang="fr-CH" dirty="0"/>
                    </a:p>
                  </a:txBody>
                  <a:tcPr/>
                </a:tc>
                <a:tc>
                  <a:txBody>
                    <a:bodyPr/>
                    <a:lstStyle/>
                    <a:p>
                      <a:r>
                        <a:rPr lang="fr-CH" dirty="0" smtClean="0"/>
                        <a:t>TN</a:t>
                      </a:r>
                      <a:endParaRPr lang="fr-CH" dirty="0"/>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smtClean="0">
                <a:latin typeface="Arial" panose="020B0604020202020204" pitchFamily="34" charset="0"/>
                <a:cs typeface="Arial" panose="020B0604020202020204" pitchFamily="34" charset="0"/>
              </a:rPr>
              <a:t>Precision</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positive predictions that are actually </a:t>
            </a:r>
            <a:r>
              <a:rPr lang="en-US" sz="1800" dirty="0" smtClean="0">
                <a:latin typeface="Arial" panose="020B0604020202020204" pitchFamily="34" charset="0"/>
                <a:cs typeface="Arial" panose="020B0604020202020204" pitchFamily="34" charset="0"/>
              </a:rPr>
              <a:t>positive</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Specificity</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a:t>
            </a:r>
            <a:r>
              <a:rPr lang="en-US" sz="1800" dirty="0" smtClean="0">
                <a:latin typeface="Arial" panose="020B0604020202020204" pitchFamily="34" charset="0"/>
                <a:cs typeface="Arial" panose="020B0604020202020204" pitchFamily="34" charset="0"/>
              </a:rPr>
              <a:t>negative </a:t>
            </a:r>
            <a:r>
              <a:rPr lang="en-US" sz="1800" dirty="0">
                <a:latin typeface="Arial" panose="020B0604020202020204" pitchFamily="34" charset="0"/>
                <a:cs typeface="Arial" panose="020B0604020202020204" pitchFamily="34" charset="0"/>
              </a:rPr>
              <a:t>predictions </a:t>
            </a:r>
            <a:r>
              <a:rPr lang="en-US" sz="1800" dirty="0" smtClean="0">
                <a:latin typeface="Arial" panose="020B0604020202020204" pitchFamily="34" charset="0"/>
                <a:cs typeface="Arial" panose="020B0604020202020204" pitchFamily="34" charset="0"/>
              </a:rPr>
              <a:t>that </a:t>
            </a:r>
            <a:r>
              <a:rPr lang="en-US" sz="1800" dirty="0">
                <a:latin typeface="Arial" panose="020B0604020202020204" pitchFamily="34" charset="0"/>
                <a:cs typeface="Arial" panose="020B0604020202020204" pitchFamily="34" charset="0"/>
              </a:rPr>
              <a:t>are correctly identified: </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Recall / TPR</a:t>
            </a:r>
            <a:r>
              <a:rPr lang="en-US" sz="1800" dirty="0" smtClean="0">
                <a:latin typeface="Arial" panose="020B0604020202020204" pitchFamily="34" charset="0"/>
                <a:cs typeface="Arial" panose="020B0604020202020204" pitchFamily="34" charset="0"/>
              </a:rPr>
              <a:t>: fraction </a:t>
            </a:r>
            <a:r>
              <a:rPr lang="en-US" sz="1800" dirty="0">
                <a:latin typeface="Arial" panose="020B0604020202020204" pitchFamily="34" charset="0"/>
                <a:cs typeface="Arial" panose="020B0604020202020204" pitchFamily="34" charset="0"/>
              </a:rPr>
              <a:t>of the </a:t>
            </a:r>
            <a:r>
              <a:rPr lang="en-US" sz="1800" dirty="0" smtClean="0">
                <a:latin typeface="Arial" panose="020B0604020202020204" pitchFamily="34" charset="0"/>
                <a:cs typeface="Arial" panose="020B0604020202020204" pitchFamily="34" charset="0"/>
              </a:rPr>
              <a:t>positive </a:t>
            </a:r>
            <a:r>
              <a:rPr lang="en-US" sz="1800" dirty="0">
                <a:latin typeface="Arial" panose="020B0604020202020204" pitchFamily="34" charset="0"/>
                <a:cs typeface="Arial" panose="020B0604020202020204" pitchFamily="34" charset="0"/>
              </a:rPr>
              <a:t>predictions that are correctly identified</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FPR</a:t>
            </a:r>
            <a:r>
              <a:rPr lang="en-US" sz="1800" dirty="0" smtClean="0">
                <a:latin typeface="Arial" panose="020B0604020202020204" pitchFamily="34" charset="0"/>
                <a:cs typeface="Arial" panose="020B0604020202020204" pitchFamily="34" charset="0"/>
              </a:rPr>
              <a:t>: 1 – Precision = </a:t>
            </a:r>
          </a:p>
          <a:p>
            <a:endParaRPr lang="en-US" sz="1800" dirty="0" smtClean="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a:t>
            </a:r>
            <a:r>
              <a:rPr lang="en-US" sz="1800" dirty="0" smtClean="0">
                <a:latin typeface="Arial" panose="020B0604020202020204" pitchFamily="34" charset="0"/>
                <a:cs typeface="Arial" panose="020B0604020202020204" pitchFamily="34" charset="0"/>
              </a:rPr>
              <a:t>predictions </a:t>
            </a:r>
            <a:r>
              <a:rPr lang="en-US" sz="1800" dirty="0">
                <a:latin typeface="Arial" panose="020B0604020202020204" pitchFamily="34" charset="0"/>
                <a:cs typeface="Arial" panose="020B0604020202020204" pitchFamily="34" charset="0"/>
              </a:rPr>
              <a:t>that </a:t>
            </a:r>
            <a:r>
              <a:rPr lang="en-US" sz="1800" dirty="0" smtClean="0">
                <a:latin typeface="Arial" panose="020B0604020202020204" pitchFamily="34" charset="0"/>
                <a:cs typeface="Arial" panose="020B0604020202020204" pitchFamily="34" charset="0"/>
              </a:rPr>
              <a:t>are </a:t>
            </a:r>
            <a:r>
              <a:rPr lang="en-US" sz="1800" dirty="0">
                <a:latin typeface="Arial" panose="020B0604020202020204" pitchFamily="34" charset="0"/>
                <a:cs typeface="Arial" panose="020B0604020202020204" pitchFamily="34" charset="0"/>
              </a:rPr>
              <a:t>correctly </a:t>
            </a:r>
            <a:r>
              <a:rPr lang="en-US" sz="1800" dirty="0" smtClean="0">
                <a:latin typeface="Arial" panose="020B0604020202020204" pitchFamily="34" charset="0"/>
                <a:cs typeface="Arial" panose="020B0604020202020204" pitchFamily="34" charset="0"/>
              </a:rPr>
              <a:t>identified:</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A quick round of introduction</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smtClean="0"/>
              <a:t>SIB Swiss </a:t>
            </a:r>
            <a:r>
              <a:rPr lang="en-US" sz="1900" dirty="0"/>
              <a:t>Institute of </a:t>
            </a:r>
            <a:r>
              <a:rPr lang="en-US" sz="1900" dirty="0" smtClean="0"/>
              <a:t>Bioinformatics </a:t>
            </a:r>
            <a:r>
              <a:rPr lang="en-US" sz="1900" dirty="0"/>
              <a:t>/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Sébastien Boyer</a:t>
            </a:r>
            <a:endParaRPr lang="en-US" sz="2000" dirty="0"/>
          </a:p>
          <a:p>
            <a:pPr lvl="1"/>
            <a:r>
              <a:rPr lang="en-US" dirty="0" err="1"/>
              <a:t>Bioinformatician</a:t>
            </a:r>
            <a:r>
              <a:rPr lang="en-US" dirty="0"/>
              <a:t> and Trainer</a:t>
            </a:r>
          </a:p>
          <a:p>
            <a:pPr lvl="1"/>
            <a:r>
              <a:rPr lang="en-US" dirty="0"/>
              <a:t>SIB </a:t>
            </a:r>
            <a:r>
              <a:rPr lang="en-US" dirty="0" smtClean="0"/>
              <a:t>Swiss </a:t>
            </a:r>
            <a:r>
              <a:rPr lang="en-US" dirty="0"/>
              <a:t>Institute of </a:t>
            </a:r>
            <a:r>
              <a:rPr lang="en-US" dirty="0" smtClean="0"/>
              <a:t>Bioinformatics </a:t>
            </a:r>
            <a:r>
              <a:rPr lang="en-US" dirty="0"/>
              <a:t>/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Isabelle Dupanloup</a:t>
            </a:r>
            <a:endParaRPr lang="en-US" sz="2000" dirty="0"/>
          </a:p>
          <a:p>
            <a:pPr lvl="1"/>
            <a:r>
              <a:rPr lang="en-US" dirty="0"/>
              <a:t>Bioinformatician and Trainer</a:t>
            </a:r>
          </a:p>
          <a:p>
            <a:pPr lvl="1"/>
            <a:r>
              <a:rPr lang="en-US" dirty="0" smtClean="0"/>
              <a:t>Bioinformatics Core Facility, SIB Swiss </a:t>
            </a:r>
            <a:r>
              <a:rPr lang="en-US" dirty="0"/>
              <a:t>Institute of </a:t>
            </a:r>
            <a:r>
              <a:rPr lang="en-US" dirty="0" smtClean="0"/>
              <a:t>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smtClean="0"/>
              <a:t>Markus Mueller</a:t>
            </a:r>
            <a:endParaRPr lang="en-US" dirty="0"/>
          </a:p>
          <a:p>
            <a:pPr lvl="1"/>
            <a:r>
              <a:rPr lang="en-US" dirty="0"/>
              <a:t>Principal Computational </a:t>
            </a:r>
            <a:r>
              <a:rPr lang="en-US" dirty="0" smtClean="0"/>
              <a:t>Biologist</a:t>
            </a:r>
          </a:p>
          <a:p>
            <a:pPr lvl="1"/>
            <a:r>
              <a:rPr lang="en-US" dirty="0" smtClean="0"/>
              <a:t>Vital-IT, SIB Swiss </a:t>
            </a:r>
            <a:r>
              <a:rPr lang="en-US" dirty="0"/>
              <a:t>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a:t>
            </a:r>
            <a:r>
              <a:rPr lang="en-US" sz="1800" b="1" dirty="0" smtClean="0">
                <a:latin typeface="Arial"/>
                <a:cs typeface="Arial"/>
              </a:rPr>
              <a:t>Characteristic</a:t>
            </a:r>
          </a:p>
          <a:p>
            <a:pPr algn="just"/>
            <a:r>
              <a:rPr lang="en-US" sz="1800" b="1" dirty="0" smtClean="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a:t>
            </a:r>
            <a:r>
              <a:rPr lang="en-US" sz="1800" dirty="0" smtClean="0">
                <a:latin typeface="Arial"/>
                <a:cs typeface="Arial"/>
              </a:rPr>
              <a:t>settings</a:t>
            </a:r>
          </a:p>
          <a:p>
            <a:pPr algn="just"/>
            <a:r>
              <a:rPr lang="en-US" sz="1800" dirty="0" smtClean="0">
                <a:latin typeface="Arial"/>
                <a:cs typeface="Arial"/>
              </a:rPr>
              <a:t>ROC </a:t>
            </a:r>
            <a:r>
              <a:rPr lang="en-US" sz="1800" dirty="0">
                <a:latin typeface="Arial"/>
                <a:cs typeface="Arial"/>
              </a:rPr>
              <a:t>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a:t>
            </a:r>
            <a:r>
              <a:rPr lang="en-US" sz="1800" dirty="0" smtClean="0">
                <a:latin typeface="Arial"/>
                <a:cs typeface="Arial"/>
              </a:rPr>
              <a:t>higher </a:t>
            </a:r>
            <a:r>
              <a:rPr lang="en-US" sz="1800" dirty="0">
                <a:latin typeface="Arial"/>
                <a:cs typeface="Arial"/>
              </a:rPr>
              <a:t>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smtClean="0">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Regression: method </a:t>
            </a:r>
            <a:r>
              <a:rPr lang="en-US" sz="2000" dirty="0">
                <a:latin typeface="Arial"/>
                <a:cs typeface="Arial"/>
              </a:rPr>
              <a:t>of modelling a target value based on independent </a:t>
            </a:r>
            <a:r>
              <a:rPr lang="en-US" sz="2000" dirty="0" smtClean="0">
                <a:latin typeface="Arial"/>
                <a:cs typeface="Arial"/>
              </a:rPr>
              <a:t>predictors</a:t>
            </a:r>
          </a:p>
          <a:p>
            <a:pPr algn="just"/>
            <a:r>
              <a:rPr lang="en-US" sz="2000" dirty="0" smtClean="0">
                <a:latin typeface="Arial"/>
                <a:cs typeface="Arial"/>
              </a:rPr>
              <a:t>Regression </a:t>
            </a:r>
            <a:r>
              <a:rPr lang="en-US" sz="2000" dirty="0">
                <a:latin typeface="Arial"/>
                <a:cs typeface="Arial"/>
              </a:rPr>
              <a:t>techniques mostly differ based on the number of independent variables and the type of relationship between the independent and dependent variables</a:t>
            </a:r>
            <a:r>
              <a:rPr lang="en-US" sz="2000" dirty="0" smtClean="0">
                <a:latin typeface="Arial"/>
                <a:cs typeface="Arial"/>
              </a:rPr>
              <a:t>.</a:t>
            </a:r>
          </a:p>
          <a:p>
            <a:pPr algn="just"/>
            <a:r>
              <a:rPr lang="en-US" sz="2000" dirty="0">
                <a:latin typeface="Arial"/>
                <a:cs typeface="Arial"/>
              </a:rPr>
              <a:t>Simple linear </a:t>
            </a:r>
            <a:r>
              <a:rPr lang="en-US" sz="2000" dirty="0" smtClean="0">
                <a:latin typeface="Arial"/>
                <a:cs typeface="Arial"/>
              </a:rPr>
              <a:t>regression: type </a:t>
            </a:r>
            <a:r>
              <a:rPr lang="en-US" sz="2000" dirty="0">
                <a:latin typeface="Arial"/>
                <a:cs typeface="Arial"/>
              </a:rPr>
              <a:t>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smtClean="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smtClean="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smtClean="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a:t>
            </a:r>
            <a:r>
              <a:rPr lang="en-US" sz="2000" dirty="0" smtClean="0">
                <a:latin typeface="Arial"/>
                <a:cs typeface="Arial"/>
              </a:rPr>
              <a:t>Function</a:t>
            </a: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a:t>
            </a:r>
            <a:r>
              <a:rPr lang="en-US" sz="2000" dirty="0" smtClean="0">
                <a:latin typeface="Arial"/>
                <a:cs typeface="Arial"/>
              </a:rPr>
              <a:t>the labels and the predictions using the model</a:t>
            </a:r>
            <a:endParaRPr lang="en-US" sz="2000" dirty="0">
              <a:latin typeface="Arial"/>
              <a:cs typeface="Arial"/>
            </a:endParaRP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a:t>
            </a:r>
            <a:r>
              <a:rPr lang="en-US" sz="2000" b="1" dirty="0" smtClean="0">
                <a:latin typeface="Arial"/>
                <a:cs typeface="Arial"/>
              </a:rPr>
              <a:t>Descent</a:t>
            </a:r>
            <a:endParaRPr lang="en-US" sz="2000" b="1" dirty="0">
              <a:latin typeface="Arial"/>
              <a:cs typeface="Arial"/>
            </a:endParaRPr>
          </a:p>
          <a:p>
            <a:pPr lvl="1" algn="just">
              <a:buFont typeface="Wingdings" panose="05000000000000000000" pitchFamily="2" charset="2"/>
              <a:buChar char="§"/>
            </a:pPr>
            <a:r>
              <a:rPr lang="en-US" sz="1800" dirty="0" smtClean="0">
                <a:latin typeface="Arial"/>
                <a:cs typeface="Arial"/>
              </a:rPr>
              <a:t>Allows to optimize the </a:t>
            </a:r>
            <a:r>
              <a:rPr lang="en-US" sz="1800" dirty="0">
                <a:latin typeface="Arial"/>
                <a:cs typeface="Arial"/>
              </a:rPr>
              <a:t>values of the </a:t>
            </a:r>
            <a:r>
              <a:rPr lang="en-US" sz="1800" dirty="0" smtClean="0">
                <a:latin typeface="Arial"/>
                <a:cs typeface="Arial"/>
              </a:rPr>
              <a:t>model coefficients </a:t>
            </a:r>
            <a:r>
              <a:rPr lang="en-US" sz="1800" dirty="0">
                <a:latin typeface="Arial"/>
                <a:cs typeface="Arial"/>
              </a:rPr>
              <a:t>by iteratively minimizing the error of the model on your training data.</a:t>
            </a:r>
          </a:p>
          <a:p>
            <a:pPr lvl="1" algn="just">
              <a:buFont typeface="Wingdings" panose="05000000000000000000" pitchFamily="2" charset="2"/>
              <a:buChar char="§"/>
            </a:pPr>
            <a:r>
              <a:rPr lang="en-US" sz="1800" dirty="0" smtClean="0">
                <a:latin typeface="Arial"/>
                <a:cs typeface="Arial"/>
              </a:rPr>
              <a:t>Starts with </a:t>
            </a:r>
            <a:r>
              <a:rPr lang="en-US" sz="1800" dirty="0">
                <a:latin typeface="Arial"/>
                <a:cs typeface="Arial"/>
              </a:rPr>
              <a:t>random values for each coefficient. </a:t>
            </a:r>
            <a:r>
              <a:rPr lang="en-US" sz="1800" dirty="0" smtClean="0">
                <a:latin typeface="Arial"/>
                <a:cs typeface="Arial"/>
              </a:rPr>
              <a:t>An iterative process then goes in </a:t>
            </a:r>
            <a:r>
              <a:rPr lang="en-US" sz="1800" dirty="0">
                <a:latin typeface="Arial"/>
                <a:cs typeface="Arial"/>
              </a:rPr>
              <a:t>the direction towards minimizing the error. The process is repeated until a minimum sum squared error is achieved or no further improvement is possible</a:t>
            </a:r>
            <a:r>
              <a:rPr lang="en-US" sz="18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Uses a </a:t>
            </a:r>
            <a:r>
              <a:rPr lang="en-US" sz="1800" dirty="0">
                <a:latin typeface="Arial"/>
                <a:cs typeface="Arial"/>
              </a:rPr>
              <a:t>learning rate (alpha) parameter that determines the size of the improvement step to take on each iteration of the procedure</a:t>
            </a:r>
            <a:r>
              <a:rPr lang="en-US" sz="1800" dirty="0" smtClean="0">
                <a:latin typeface="Arial"/>
                <a:cs typeface="Arial"/>
              </a:rPr>
              <a:t>.</a:t>
            </a:r>
            <a:endParaRPr lang="en-US" sz="1800" dirty="0">
              <a:latin typeface="Arial"/>
              <a:cs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Regularization</a:t>
            </a:r>
            <a:endParaRPr lang="en-US" sz="2000" b="1" dirty="0">
              <a:latin typeface="Arial"/>
              <a:cs typeface="Arial"/>
            </a:endParaRPr>
          </a:p>
          <a:p>
            <a:pPr lvl="1" algn="just">
              <a:buFont typeface="Wingdings" panose="05000000000000000000" pitchFamily="2" charset="2"/>
              <a:buChar char="§"/>
            </a:pPr>
            <a:r>
              <a:rPr lang="en-US" sz="1800" dirty="0">
                <a:latin typeface="Arial"/>
                <a:cs typeface="Arial"/>
              </a:rPr>
              <a:t>regularization </a:t>
            </a:r>
            <a:r>
              <a:rPr lang="en-US" sz="1800" dirty="0" smtClean="0">
                <a:latin typeface="Arial"/>
                <a:cs typeface="Arial"/>
              </a:rPr>
              <a:t>methods </a:t>
            </a:r>
            <a:r>
              <a:rPr lang="en-US" sz="1800" dirty="0">
                <a:latin typeface="Arial"/>
                <a:cs typeface="Arial"/>
              </a:rPr>
              <a:t>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smtClean="0">
                <a:latin typeface="Arial"/>
                <a:cs typeface="Arial"/>
              </a:rPr>
              <a:t>Lasso </a:t>
            </a:r>
            <a:r>
              <a:rPr lang="en-US" sz="1800" dirty="0">
                <a:latin typeface="Arial"/>
                <a:cs typeface="Arial"/>
              </a:rPr>
              <a:t>Regression: where Ordinary Least Squares is modified to also minimize the absolute sum of the coefficients (called L1 regularization).</a:t>
            </a:r>
          </a:p>
          <a:p>
            <a:pPr lvl="2" algn="just"/>
            <a:r>
              <a:rPr lang="en-US" sz="1800" dirty="0" smtClean="0">
                <a:latin typeface="Arial"/>
                <a:cs typeface="Arial"/>
              </a:rPr>
              <a:t>Ridge </a:t>
            </a:r>
            <a:r>
              <a:rPr lang="en-US" sz="1800" dirty="0">
                <a:latin typeface="Arial"/>
                <a:cs typeface="Arial"/>
              </a:rPr>
              <a:t>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smtClean="0">
                <a:latin typeface="Arial"/>
                <a:cs typeface="Arial"/>
              </a:rPr>
              <a:t>Linear </a:t>
            </a:r>
            <a:r>
              <a:rPr lang="en-US" sz="1800" b="1" dirty="0">
                <a:latin typeface="Arial"/>
                <a:cs typeface="Arial"/>
              </a:rPr>
              <a:t>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smtClean="0">
                <a:latin typeface="Arial"/>
                <a:cs typeface="Arial"/>
              </a:rPr>
              <a:t>Remove </a:t>
            </a:r>
            <a:r>
              <a:rPr lang="en-US" sz="1800" b="1" dirty="0">
                <a:latin typeface="Arial"/>
                <a:cs typeface="Arial"/>
              </a:rPr>
              <a:t>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smtClean="0">
                <a:latin typeface="Arial"/>
                <a:cs typeface="Arial"/>
              </a:rPr>
              <a:t>Remove </a:t>
            </a:r>
            <a:r>
              <a:rPr lang="en-US" sz="1800" b="1" dirty="0">
                <a:latin typeface="Arial"/>
                <a:cs typeface="Arial"/>
              </a:rPr>
              <a:t>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smtClean="0">
                <a:latin typeface="Arial"/>
                <a:cs typeface="Arial"/>
              </a:rPr>
              <a:t>Gaussian </a:t>
            </a:r>
            <a:r>
              <a:rPr lang="en-US" sz="1800" b="1" dirty="0">
                <a:latin typeface="Arial"/>
                <a:cs typeface="Arial"/>
              </a:rPr>
              <a:t>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smtClean="0">
                <a:latin typeface="Arial"/>
                <a:cs typeface="Arial"/>
              </a:rPr>
              <a:t>Rescale </a:t>
            </a:r>
            <a:r>
              <a:rPr lang="en-US" sz="1800" b="1" dirty="0">
                <a:latin typeface="Arial"/>
                <a:cs typeface="Arial"/>
              </a:rPr>
              <a:t>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simple </a:t>
            </a:r>
            <a:r>
              <a:rPr lang="en-US" sz="2000" dirty="0" smtClean="0">
                <a:latin typeface="Arial"/>
                <a:cs typeface="Arial"/>
              </a:rPr>
              <a:t>algorithm that can be used for classification and regression</a:t>
            </a:r>
          </a:p>
          <a:p>
            <a:pPr algn="just"/>
            <a:r>
              <a:rPr lang="en-US" sz="2000" dirty="0" smtClean="0">
                <a:latin typeface="Arial"/>
                <a:cs typeface="Arial"/>
              </a:rPr>
              <a:t>Algorithm:</a:t>
            </a:r>
          </a:p>
          <a:p>
            <a:pPr lvl="1" algn="just"/>
            <a:r>
              <a:rPr lang="en-US" sz="1800" dirty="0">
                <a:latin typeface="Arial"/>
                <a:cs typeface="Arial"/>
              </a:rPr>
              <a:t>First the algorithm simply saves the labels that it is given during the training </a:t>
            </a:r>
            <a:r>
              <a:rPr lang="en-US" sz="1800" dirty="0" smtClean="0">
                <a:latin typeface="Arial"/>
                <a:cs typeface="Arial"/>
              </a:rPr>
              <a:t>phase</a:t>
            </a:r>
          </a:p>
          <a:p>
            <a:pPr lvl="1" algn="just"/>
            <a:r>
              <a:rPr lang="en-US" sz="1800" dirty="0" smtClean="0">
                <a:latin typeface="Arial"/>
                <a:cs typeface="Arial"/>
              </a:rPr>
              <a:t>During </a:t>
            </a:r>
            <a:r>
              <a:rPr lang="en-US" sz="1800" dirty="0">
                <a:latin typeface="Arial"/>
                <a:cs typeface="Arial"/>
              </a:rPr>
              <a:t>the testing phase it takes a testing point and checks its '</a:t>
            </a:r>
            <a:r>
              <a:rPr lang="en-US" sz="1800" dirty="0" err="1">
                <a:latin typeface="Arial"/>
                <a:cs typeface="Arial"/>
              </a:rPr>
              <a:t>n_neighbors</a:t>
            </a:r>
            <a:r>
              <a:rPr lang="en-US" sz="1800" dirty="0">
                <a:latin typeface="Arial"/>
                <a:cs typeface="Arial"/>
              </a:rPr>
              <a:t>' nearest </a:t>
            </a:r>
            <a:r>
              <a:rPr lang="en-US" sz="1800" dirty="0" smtClean="0">
                <a:latin typeface="Arial"/>
                <a:cs typeface="Arial"/>
              </a:rPr>
              <a:t>neighbors</a:t>
            </a:r>
          </a:p>
          <a:p>
            <a:pPr lvl="2" algn="just"/>
            <a:r>
              <a:rPr lang="en-US" sz="1800" dirty="0">
                <a:latin typeface="Arial"/>
                <a:cs typeface="Arial"/>
              </a:rPr>
              <a:t>If '</a:t>
            </a:r>
            <a:r>
              <a:rPr lang="en-US" sz="1800" dirty="0" err="1">
                <a:latin typeface="Arial"/>
                <a:cs typeface="Arial"/>
              </a:rPr>
              <a:t>n_neighbors</a:t>
            </a:r>
            <a:r>
              <a:rPr lang="en-US" sz="1800" dirty="0">
                <a:latin typeface="Arial"/>
                <a:cs typeface="Arial"/>
              </a:rPr>
              <a:t>' nearest neighbors are mostly (in majority) from one label then the tested point will be assigned this </a:t>
            </a:r>
            <a:r>
              <a:rPr lang="en-US" sz="1800" dirty="0" smtClean="0">
                <a:latin typeface="Arial"/>
                <a:cs typeface="Arial"/>
              </a:rPr>
              <a:t>label.</a:t>
            </a:r>
          </a:p>
          <a:p>
            <a:pPr lvl="2" algn="just"/>
            <a:r>
              <a:rPr lang="en-US" sz="1800" dirty="0" smtClean="0">
                <a:latin typeface="Arial"/>
                <a:cs typeface="Arial"/>
              </a:rPr>
              <a:t>The </a:t>
            </a:r>
            <a:r>
              <a:rPr lang="en-US" sz="1800" dirty="0">
                <a:latin typeface="Arial"/>
                <a:cs typeface="Arial"/>
              </a:rPr>
              <a:t>way the '</a:t>
            </a:r>
            <a:r>
              <a:rPr lang="en-US" sz="1800" dirty="0" err="1">
                <a:latin typeface="Arial"/>
                <a:cs typeface="Arial"/>
              </a:rPr>
              <a:t>n_neighbors</a:t>
            </a:r>
            <a:r>
              <a:rPr lang="en-US" sz="1800" dirty="0">
                <a:latin typeface="Arial"/>
                <a:cs typeface="Arial"/>
              </a:rPr>
              <a:t>' nearest neighbors vote can be either uniform (every point as the same importance in the vote) or distance (a point distant to the tested point by a distance d will have a weight of 1/d in the vote).</a:t>
            </a:r>
          </a:p>
          <a:p>
            <a:pPr algn="just"/>
            <a:r>
              <a:rPr lang="en-US" sz="2000" dirty="0" err="1" smtClean="0">
                <a:latin typeface="Arial"/>
                <a:cs typeface="Arial"/>
              </a:rPr>
              <a:t>Hyperparameters</a:t>
            </a:r>
            <a:endParaRPr lang="en-US" sz="2000" dirty="0" smtClean="0">
              <a:latin typeface="Arial"/>
              <a:cs typeface="Arial"/>
            </a:endParaRPr>
          </a:p>
          <a:p>
            <a:pPr lvl="1" algn="just"/>
            <a:r>
              <a:rPr lang="en-US" sz="1800" dirty="0" smtClean="0">
                <a:latin typeface="Arial"/>
                <a:cs typeface="Arial"/>
              </a:rPr>
              <a:t>Number </a:t>
            </a:r>
            <a:r>
              <a:rPr lang="en-US" sz="1800" dirty="0">
                <a:latin typeface="Arial"/>
                <a:cs typeface="Arial"/>
              </a:rPr>
              <a:t>of </a:t>
            </a:r>
            <a:r>
              <a:rPr lang="en-US" sz="1800" dirty="0" smtClean="0">
                <a:latin typeface="Arial"/>
                <a:cs typeface="Arial"/>
              </a:rPr>
              <a:t>neighbors (</a:t>
            </a:r>
            <a:r>
              <a:rPr lang="en-US" sz="1800" dirty="0">
                <a:latin typeface="Arial"/>
                <a:cs typeface="Arial"/>
              </a:rPr>
              <a:t>K</a:t>
            </a:r>
            <a:r>
              <a:rPr lang="en-US" sz="1800" dirty="0" smtClean="0">
                <a:latin typeface="Arial"/>
                <a:cs typeface="Arial"/>
              </a:rPr>
              <a:t>)</a:t>
            </a:r>
          </a:p>
          <a:p>
            <a:pPr lvl="1" algn="just"/>
            <a:r>
              <a:rPr lang="en-US" sz="1800" dirty="0" smtClean="0">
                <a:latin typeface="Arial"/>
                <a:cs typeface="Arial"/>
              </a:rPr>
              <a:t>Training / testing size</a:t>
            </a:r>
          </a:p>
          <a:p>
            <a:pPr lvl="1" algn="just"/>
            <a:r>
              <a:rPr lang="en-US" sz="1800" dirty="0" smtClean="0">
                <a:latin typeface="Arial"/>
                <a:cs typeface="Arial"/>
              </a:rPr>
              <a:t>Weights: uniform, distance</a:t>
            </a:r>
            <a:endParaRPr lang="en-US" sz="1800" dirty="0">
              <a:latin typeface="Arial"/>
              <a:cs typeface="Arial"/>
            </a:endParaRPr>
          </a:p>
        </p:txBody>
      </p:sp>
      <p:pic>
        <p:nvPicPr>
          <p:cNvPr id="5" name="Picture 4"/>
          <p:cNvPicPr>
            <a:picLocks noChangeAspect="1"/>
          </p:cNvPicPr>
          <p:nvPr/>
        </p:nvPicPr>
        <p:blipFill>
          <a:blip r:embed="rId4"/>
          <a:stretch>
            <a:fillRect/>
          </a:stretch>
        </p:blipFill>
        <p:spPr>
          <a:xfrm>
            <a:off x="6918960" y="4337914"/>
            <a:ext cx="2698947" cy="2410778"/>
          </a:xfrm>
          <a:prstGeom prst="rect">
            <a:avLst/>
          </a:prstGeom>
        </p:spPr>
      </p:pic>
    </p:spTree>
    <p:extLst>
      <p:ext uri="{BB962C8B-B14F-4D97-AF65-F5344CB8AC3E}">
        <p14:creationId xmlns:p14="http://schemas.microsoft.com/office/powerpoint/2010/main" val="2355233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Course agenda</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71213474"/>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a:t>
                      </a:r>
                      <a:r>
                        <a:rPr lang="en-US" sz="1200" b="1" dirty="0" smtClean="0">
                          <a:solidFill>
                            <a:srgbClr val="333333"/>
                          </a:solidFill>
                          <a:effectLst/>
                        </a:rPr>
                        <a:t>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smtClean="0">
                          <a:effectLst/>
                        </a:rPr>
                        <a:t>) </a:t>
                      </a:r>
                      <a:r>
                        <a:rPr lang="en-US" sz="1200" dirty="0" smtClean="0">
                          <a:solidFill>
                            <a:srgbClr val="FF0000"/>
                          </a:solidFill>
                          <a:effectLst/>
                        </a:rPr>
                        <a:t>(Isa)</a:t>
                      </a:r>
                      <a:endParaRPr lang="en-US" sz="1200" dirty="0">
                        <a:solidFill>
                          <a:srgbClr val="FF0000"/>
                        </a:solidFill>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a:t>
                      </a:r>
                      <a:r>
                        <a:rPr lang="el-GR" sz="1200" dirty="0" smtClean="0">
                          <a:effectLst/>
                        </a:rPr>
                        <a:t>1</a:t>
                      </a:r>
                      <a:r>
                        <a:rPr lang="fr-CH" sz="1200" dirty="0" smtClean="0">
                          <a:effectLst/>
                        </a:rPr>
                        <a:t>0</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Data preparation for ML </a:t>
                      </a:r>
                      <a:r>
                        <a:rPr lang="en-US" sz="1200" dirty="0" smtClean="0">
                          <a:solidFill>
                            <a:srgbClr val="FF0000"/>
                          </a:solidFill>
                          <a:effectLst/>
                        </a:rPr>
                        <a:t>(Markus)</a:t>
                      </a:r>
                      <a:r>
                        <a:rPr lang="en-US" sz="1200" dirty="0" smtClean="0">
                          <a:effectLst/>
                        </a:rPr>
                        <a:t/>
                      </a:r>
                      <a:br>
                        <a:rPr lang="en-US" sz="1200" dirty="0" smtClean="0">
                          <a:effectLst/>
                        </a:rPr>
                      </a:br>
                      <a:r>
                        <a:rPr lang="en-US" sz="1200" dirty="0" smtClean="0">
                          <a:effectLst/>
                        </a:rPr>
                        <a:t>- Dimensionality reduction/Embedding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smtClean="0">
                          <a:effectLst/>
                        </a:rPr>
                        <a:t>10</a:t>
                      </a:r>
                      <a:r>
                        <a:rPr lang="el-GR" sz="1200" dirty="0" smtClean="0">
                          <a:effectLst/>
                        </a:rPr>
                        <a:t>:30 - </a:t>
                      </a:r>
                      <a:r>
                        <a:rPr lang="fr-CH" sz="1200" dirty="0" smtClean="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smtClean="0">
                          <a:effectLst/>
                        </a:rPr>
                        <a:t>11:</a:t>
                      </a:r>
                      <a:r>
                        <a:rPr lang="fr-CH" sz="1200" dirty="0" smtClean="0">
                          <a:effectLst/>
                        </a:rPr>
                        <a:t>00</a:t>
                      </a:r>
                      <a:r>
                        <a:rPr lang="el-GR" sz="1200" dirty="0" smtClean="0">
                          <a:effectLst/>
                        </a:rPr>
                        <a:t> - 1</a:t>
                      </a:r>
                      <a:r>
                        <a:rPr lang="fr-CH" sz="1200" dirty="0" smtClean="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smtClean="0">
                          <a:effectLst/>
                        </a:rPr>
                        <a:t>1</a:t>
                      </a:r>
                      <a:r>
                        <a:rPr lang="fr-CH" sz="1200" dirty="0" smtClean="0">
                          <a:effectLst/>
                        </a:rPr>
                        <a:t>2:00</a:t>
                      </a:r>
                      <a:r>
                        <a:rPr lang="el-GR" sz="1200" dirty="0" smtClean="0">
                          <a:effectLst/>
                        </a:rPr>
                        <a:t> </a:t>
                      </a:r>
                      <a:r>
                        <a:rPr lang="el-GR" sz="1200" dirty="0">
                          <a:effectLst/>
                        </a:rPr>
                        <a:t>- </a:t>
                      </a:r>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a:effectLst/>
                        </a:rPr>
                        <a:t> </a:t>
                      </a:r>
                      <a:r>
                        <a:rPr lang="en-US" sz="1200" dirty="0" smtClean="0">
                          <a:effectLst/>
                        </a:rPr>
                        <a:t>(</a:t>
                      </a:r>
                      <a:r>
                        <a:rPr lang="en-US" sz="1200" i="1" dirty="0" smtClean="0">
                          <a:effectLst/>
                        </a:rPr>
                        <a:t>theory</a:t>
                      </a:r>
                      <a:r>
                        <a:rPr lang="en-US" sz="1200" dirty="0" smtClean="0">
                          <a:effectLst/>
                        </a:rPr>
                        <a:t>)</a:t>
                      </a:r>
                    </a:p>
                    <a:p>
                      <a:pPr algn="l"/>
                      <a:r>
                        <a:rPr lang="en-US" sz="1200" dirty="0" smtClean="0">
                          <a:effectLst/>
                        </a:rPr>
                        <a:t>- Clustering methods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0 - 1</a:t>
                      </a:r>
                      <a:r>
                        <a:rPr lang="fr-CH" sz="1200" dirty="0" smtClean="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30</a:t>
                      </a:r>
                      <a:r>
                        <a:rPr lang="el-GR" sz="1200" dirty="0" smtClean="0">
                          <a:effectLst/>
                        </a:rPr>
                        <a:t> </a:t>
                      </a:r>
                      <a:r>
                        <a:rPr lang="el-GR" sz="1200" dirty="0">
                          <a:effectLst/>
                        </a:rPr>
                        <a:t>- </a:t>
                      </a:r>
                      <a:r>
                        <a:rPr lang="el-GR" sz="1200" dirty="0" smtClean="0">
                          <a:effectLst/>
                        </a:rPr>
                        <a:t>1</a:t>
                      </a:r>
                      <a:r>
                        <a:rPr lang="fr-CH" sz="1200" dirty="0" smtClean="0">
                          <a:effectLst/>
                        </a:rPr>
                        <a:t>4</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Introduction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Performance metrics </a:t>
                      </a:r>
                      <a:r>
                        <a:rPr lang="en-US" sz="1200" dirty="0" smtClean="0">
                          <a:solidFill>
                            <a:srgbClr val="FF0000"/>
                          </a:solidFill>
                          <a:effectLst/>
                        </a:rPr>
                        <a:t>(Isa)</a:t>
                      </a:r>
                      <a:endParaRPr lang="en-US" sz="1200" dirty="0" smtClean="0">
                        <a:effectLst/>
                      </a:endParaRPr>
                    </a:p>
                    <a:p>
                      <a:pPr algn="l"/>
                      <a:r>
                        <a:rPr lang="en-US" sz="1200" dirty="0" smtClean="0">
                          <a:effectLst/>
                        </a:rPr>
                        <a:t>- Linear</a:t>
                      </a:r>
                      <a:r>
                        <a:rPr lang="en-US" sz="1200" baseline="0" dirty="0" smtClean="0">
                          <a:effectLst/>
                        </a:rPr>
                        <a:t> regression</a:t>
                      </a:r>
                      <a:r>
                        <a:rPr lang="en-US" sz="1200" dirty="0" smtClean="0">
                          <a:effectLst/>
                        </a:rPr>
                        <a:t> </a:t>
                      </a:r>
                      <a:r>
                        <a:rPr lang="en-US" sz="1200" dirty="0" smtClean="0">
                          <a:solidFill>
                            <a:srgbClr val="FF0000"/>
                          </a:solidFill>
                          <a:effectLst/>
                        </a:rPr>
                        <a:t>(Isa)</a:t>
                      </a:r>
                      <a:endParaRPr lang="en-US" sz="1200" baseline="0" dirty="0" smtClean="0">
                        <a:effectLst/>
                      </a:endParaRPr>
                    </a:p>
                    <a:p>
                      <a:pPr algn="l"/>
                      <a:r>
                        <a:rPr lang="en-US" sz="1200" baseline="0" dirty="0" smtClean="0">
                          <a:effectLst/>
                        </a:rPr>
                        <a:t>- K-nearest neighbors</a:t>
                      </a:r>
                      <a:r>
                        <a:rPr lang="en-US" sz="1200" dirty="0" smtClean="0">
                          <a:effectLst/>
                        </a:rPr>
                        <a:t> </a:t>
                      </a:r>
                      <a:r>
                        <a:rPr lang="en-US" sz="1200" dirty="0" smtClean="0">
                          <a:solidFill>
                            <a:srgbClr val="FF0000"/>
                          </a:solidFill>
                          <a:effectLst/>
                        </a:rPr>
                        <a:t>(Markus)</a:t>
                      </a:r>
                    </a:p>
                    <a:p>
                      <a:pPr algn="l"/>
                      <a:r>
                        <a:rPr lang="en-US" sz="1200" dirty="0" smtClean="0">
                          <a:effectLst/>
                        </a:rPr>
                        <a:t>- Logistic regression </a:t>
                      </a:r>
                      <a:r>
                        <a:rPr lang="en-US" sz="1200" dirty="0" smtClean="0">
                          <a:solidFill>
                            <a:srgbClr val="FF0000"/>
                          </a:solidFill>
                          <a:effectLst/>
                        </a:rPr>
                        <a:t>(Markus)</a:t>
                      </a:r>
                      <a:endParaRPr lang="en-US" sz="1200" dirty="0" smtClean="0">
                        <a:effectLst/>
                      </a:endParaRPr>
                    </a:p>
                    <a:p>
                      <a:pPr algn="l"/>
                      <a:r>
                        <a:rPr lang="en-US" sz="1200" dirty="0" smtClean="0">
                          <a:effectLst/>
                        </a:rPr>
                        <a:t>- Support vector</a:t>
                      </a:r>
                      <a:r>
                        <a:rPr lang="en-US" sz="1200" baseline="0" dirty="0" smtClean="0">
                          <a:effectLst/>
                        </a:rPr>
                        <a:t> machines</a:t>
                      </a:r>
                      <a:r>
                        <a:rPr lang="en-US" sz="1200" dirty="0" smtClean="0">
                          <a:effectLst/>
                        </a:rPr>
                        <a:t> </a:t>
                      </a:r>
                      <a:r>
                        <a:rPr lang="en-US" sz="1200" dirty="0" smtClean="0">
                          <a:solidFill>
                            <a:srgbClr val="FF0000"/>
                          </a:solidFill>
                          <a:effectLst/>
                        </a:rPr>
                        <a:t>(Markus)</a:t>
                      </a:r>
                      <a:endParaRPr lang="en-US" sz="1200" dirty="0" smtClean="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smtClean="0">
                          <a:effectLst/>
                        </a:rPr>
                        <a:t>1</a:t>
                      </a:r>
                      <a:r>
                        <a:rPr lang="fr-CH" sz="1200" dirty="0" smtClean="0">
                          <a:effectLst/>
                        </a:rPr>
                        <a:t>4</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smtClean="0">
                          <a:effectLst/>
                        </a:rPr>
                        <a:t>15:</a:t>
                      </a:r>
                      <a:r>
                        <a:rPr lang="fr-CH" sz="1200" dirty="0" smtClean="0">
                          <a:effectLst/>
                        </a:rPr>
                        <a:t>00</a:t>
                      </a:r>
                      <a:r>
                        <a:rPr lang="el-GR" sz="1200" dirty="0" smtClean="0">
                          <a:effectLst/>
                        </a:rPr>
                        <a:t> </a:t>
                      </a:r>
                      <a:r>
                        <a:rPr lang="el-GR" sz="1200" dirty="0">
                          <a:effectLst/>
                        </a:rPr>
                        <a:t>- </a:t>
                      </a:r>
                      <a:r>
                        <a:rPr lang="el-GR" sz="1200" dirty="0" smtClean="0">
                          <a:effectLst/>
                        </a:rPr>
                        <a:t>1</a:t>
                      </a:r>
                      <a:r>
                        <a:rPr lang="fr-CH" sz="1200" dirty="0" smtClean="0">
                          <a:effectLst/>
                        </a:rPr>
                        <a:t>7</a:t>
                      </a:r>
                      <a:r>
                        <a:rPr lang="el-GR" sz="1200" dirty="0" smtClean="0">
                          <a:effectLst/>
                        </a:rPr>
                        <a:t>:</a:t>
                      </a:r>
                      <a:r>
                        <a:rPr lang="fr-CH" sz="1200" dirty="0" smtClean="0">
                          <a:effectLst/>
                        </a:rPr>
                        <a:t>0</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 (practical)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233071390"/>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a:t>
                      </a:r>
                      <a:r>
                        <a:rPr lang="en-US" sz="1200" b="1" dirty="0" smtClean="0">
                          <a:solidFill>
                            <a:srgbClr val="333333"/>
                          </a:solidFill>
                          <a:effectLst/>
                        </a:rPr>
                        <a:t>2</a:t>
                      </a:r>
                      <a:r>
                        <a:rPr lang="en-US" sz="1200" dirty="0">
                          <a:effectLst/>
                        </a:rPr>
                        <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smtClean="0">
                          <a:effectLst/>
                        </a:rPr>
                        <a:t>09:30</a:t>
                      </a:r>
                      <a:r>
                        <a:rPr lang="el-GR" sz="1200" dirty="0" smtClean="0">
                          <a:effectLst/>
                        </a:rPr>
                        <a:t> </a:t>
                      </a:r>
                      <a:r>
                        <a:rPr lang="el-GR" sz="1200" dirty="0">
                          <a:effectLst/>
                        </a:rPr>
                        <a:t>- 10:30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b="0" i="1" dirty="0" smtClean="0">
                          <a:solidFill>
                            <a:srgbClr val="333333"/>
                          </a:solidFill>
                          <a:effectLst/>
                        </a:rPr>
                        <a:t> (practical)</a:t>
                      </a:r>
                      <a:r>
                        <a:rPr lang="en-US" sz="1200" dirty="0" smtClean="0">
                          <a:effectLst/>
                        </a:rPr>
                        <a:t> </a:t>
                      </a:r>
                      <a:r>
                        <a:rPr lang="en-US" sz="1200" dirty="0" smtClean="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a:t>
                      </a:r>
                      <a:r>
                        <a:rPr lang="el-GR" sz="1200" dirty="0" smtClean="0">
                          <a:effectLst/>
                        </a:rPr>
                        <a:t>11:</a:t>
                      </a:r>
                      <a:r>
                        <a:rPr lang="fr-CH" sz="1200" dirty="0" smtClean="0">
                          <a:effectLst/>
                        </a:rPr>
                        <a:t>0</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effectLst/>
                        </a:rPr>
                        <a:t>Coffee Break</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smtClean="0">
                          <a:effectLst/>
                        </a:rPr>
                        <a:t>11:</a:t>
                      </a:r>
                      <a:r>
                        <a:rPr lang="fr-CH" sz="1200" dirty="0" smtClean="0">
                          <a:effectLst/>
                        </a:rPr>
                        <a:t>0</a:t>
                      </a:r>
                      <a:r>
                        <a:rPr lang="el-GR" sz="1200" dirty="0" smtClean="0">
                          <a:effectLst/>
                        </a:rPr>
                        <a:t>0 </a:t>
                      </a:r>
                      <a:r>
                        <a:rPr lang="el-GR" sz="1200" dirty="0">
                          <a:effectLst/>
                        </a:rPr>
                        <a:t>- </a:t>
                      </a:r>
                      <a:r>
                        <a:rPr lang="el-GR" sz="1200" dirty="0" smtClean="0">
                          <a:effectLst/>
                        </a:rPr>
                        <a:t>11:</a:t>
                      </a:r>
                      <a:r>
                        <a:rPr lang="fr-CH" sz="1200" dirty="0" smtClean="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br>
                        <a:rPr lang="en-US" sz="1200" dirty="0" smtClean="0">
                          <a:effectLst/>
                        </a:rPr>
                      </a:br>
                      <a:r>
                        <a:rPr lang="en-US" sz="1200" dirty="0" smtClean="0">
                          <a:effectLst/>
                        </a:rPr>
                        <a:t>- Decision trees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Random Forests </a:t>
                      </a:r>
                      <a:r>
                        <a:rPr lang="en-US" sz="1200" dirty="0" smtClean="0">
                          <a:solidFill>
                            <a:srgbClr val="FF0000"/>
                          </a:solidFill>
                          <a:effectLst/>
                        </a:rPr>
                        <a:t>(Isa)</a:t>
                      </a:r>
                      <a:endParaRPr lang="en-US" sz="1200" dirty="0" smtClean="0">
                        <a:effectLst/>
                      </a:endParaRPr>
                    </a:p>
                    <a:p>
                      <a:pPr algn="l"/>
                      <a:r>
                        <a:rPr lang="en-US" sz="1200" dirty="0" smtClean="0">
                          <a:effectLst/>
                        </a:rPr>
                        <a:t>- Ada Boost </a:t>
                      </a:r>
                      <a:r>
                        <a:rPr lang="en-US" sz="1200" dirty="0" smtClean="0">
                          <a:solidFill>
                            <a:srgbClr val="FF0000"/>
                          </a:solidFill>
                          <a:effectLst/>
                        </a:rPr>
                        <a:t>(Isa)</a:t>
                      </a:r>
                      <a:endParaRPr lang="en-US" sz="1200" dirty="0" smtClean="0">
                        <a:effectLst/>
                      </a:endParaRPr>
                    </a:p>
                    <a:p>
                      <a:pPr algn="l"/>
                      <a:r>
                        <a:rPr lang="en-US" sz="1200" dirty="0" smtClean="0">
                          <a:effectLst/>
                        </a:rPr>
                        <a:t>- Gradient boosting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smtClean="0">
                          <a:effectLst/>
                        </a:rPr>
                        <a:t>11:</a:t>
                      </a:r>
                      <a:r>
                        <a:rPr lang="fr-CH" sz="1200" dirty="0" smtClean="0">
                          <a:effectLst/>
                        </a:rPr>
                        <a:t>30</a:t>
                      </a:r>
                      <a:r>
                        <a:rPr lang="el-GR" sz="1200" dirty="0" smtClean="0">
                          <a:effectLst/>
                        </a:rPr>
                        <a:t> </a:t>
                      </a:r>
                      <a:r>
                        <a:rPr lang="el-GR" sz="1200" dirty="0">
                          <a:effectLst/>
                        </a:rPr>
                        <a:t>- 12:30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smtClean="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a:t>
                      </a:r>
                      <a:r>
                        <a:rPr lang="el-GR" sz="1200" dirty="0" smtClean="0">
                          <a:effectLst/>
                        </a:rPr>
                        <a:t>14:</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theory</a:t>
                      </a:r>
                      <a:r>
                        <a:rPr lang="en-US" sz="1200" dirty="0" smtClean="0">
                          <a:effectLst/>
                        </a:rPr>
                        <a:t>)</a:t>
                      </a:r>
                    </a:p>
                    <a:p>
                      <a:pPr algn="l"/>
                      <a:r>
                        <a:rPr lang="en-US" sz="1200" dirty="0" smtClean="0">
                          <a:effectLst/>
                        </a:rPr>
                        <a:t>- Deep learning </a:t>
                      </a:r>
                      <a:r>
                        <a:rPr lang="en-US" sz="1200" dirty="0" smtClean="0">
                          <a:solidFill>
                            <a:srgbClr val="FF0000"/>
                          </a:solidFill>
                          <a:effectLst/>
                        </a:rPr>
                        <a:t>(Isa)</a:t>
                      </a:r>
                      <a:endParaRPr lang="en-US" sz="1200" dirty="0" smtClean="0">
                        <a:effectLst/>
                      </a:endParaRPr>
                    </a:p>
                    <a:p>
                      <a:pPr algn="l"/>
                      <a:r>
                        <a:rPr lang="en-US" sz="1200" dirty="0" smtClean="0">
                          <a:effectLst/>
                        </a:rPr>
                        <a:t>- Neural networks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smtClean="0">
                          <a:effectLst/>
                        </a:rPr>
                        <a:t>14:</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smtClean="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smtClean="0">
                          <a:effectLst/>
                        </a:rPr>
                        <a:t>15:</a:t>
                      </a:r>
                      <a:r>
                        <a:rPr lang="fr-CH" sz="1200" dirty="0" smtClean="0">
                          <a:effectLst/>
                        </a:rPr>
                        <a:t>0</a:t>
                      </a:r>
                      <a:r>
                        <a:rPr lang="el-GR" sz="1200" dirty="0" smtClean="0">
                          <a:effectLst/>
                        </a:rPr>
                        <a:t>0 </a:t>
                      </a:r>
                      <a:r>
                        <a:rPr lang="el-GR" sz="1200" dirty="0">
                          <a:effectLst/>
                        </a:rPr>
                        <a:t>- </a:t>
                      </a:r>
                      <a:r>
                        <a:rPr lang="el-GR" sz="1200" dirty="0" smtClean="0">
                          <a:effectLst/>
                        </a:rPr>
                        <a:t>16:</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smtClean="0">
                          <a:effectLst/>
                        </a:rPr>
                        <a:t>16:</a:t>
                      </a:r>
                      <a:r>
                        <a:rPr lang="fr-CH" sz="1200" dirty="0" smtClean="0">
                          <a:effectLst/>
                        </a:rPr>
                        <a:t>3</a:t>
                      </a:r>
                      <a:r>
                        <a:rPr lang="el-GR" sz="1200" dirty="0" smtClean="0">
                          <a:effectLst/>
                        </a:rPr>
                        <a:t>0 - </a:t>
                      </a:r>
                      <a:r>
                        <a:rPr lang="fr-CH" sz="1200" dirty="0" smtClean="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Pros</a:t>
            </a:r>
          </a:p>
          <a:p>
            <a:pPr lvl="1" algn="just"/>
            <a:r>
              <a:rPr lang="en-US" sz="1800" dirty="0">
                <a:latin typeface="Arial"/>
                <a:cs typeface="Arial"/>
              </a:rPr>
              <a:t>T</a:t>
            </a:r>
            <a:r>
              <a:rPr lang="en-US" sz="1800" dirty="0" smtClean="0">
                <a:latin typeface="Arial"/>
                <a:cs typeface="Arial"/>
              </a:rPr>
              <a:t>raining </a:t>
            </a:r>
            <a:r>
              <a:rPr lang="en-US" sz="1800" dirty="0">
                <a:latin typeface="Arial"/>
                <a:cs typeface="Arial"/>
              </a:rPr>
              <a:t>phase </a:t>
            </a:r>
            <a:r>
              <a:rPr lang="en-US" sz="1800" dirty="0" smtClean="0">
                <a:latin typeface="Arial"/>
                <a:cs typeface="Arial"/>
              </a:rPr>
              <a:t>much </a:t>
            </a:r>
            <a:r>
              <a:rPr lang="en-US" sz="1800" dirty="0">
                <a:latin typeface="Arial"/>
                <a:cs typeface="Arial"/>
              </a:rPr>
              <a:t>faster compared to other classification </a:t>
            </a:r>
            <a:r>
              <a:rPr lang="en-US" sz="1800" dirty="0" smtClean="0">
                <a:latin typeface="Arial"/>
                <a:cs typeface="Arial"/>
              </a:rPr>
              <a:t>algorithms</a:t>
            </a:r>
          </a:p>
          <a:p>
            <a:pPr lvl="1" algn="just"/>
            <a:r>
              <a:rPr lang="en-US" sz="1800" dirty="0">
                <a:latin typeface="Arial"/>
                <a:cs typeface="Arial"/>
              </a:rPr>
              <a:t>N</a:t>
            </a:r>
            <a:r>
              <a:rPr lang="en-US" sz="1800" dirty="0" smtClean="0">
                <a:latin typeface="Arial"/>
                <a:cs typeface="Arial"/>
              </a:rPr>
              <a:t>o </a:t>
            </a:r>
            <a:r>
              <a:rPr lang="en-US" sz="1800" dirty="0">
                <a:latin typeface="Arial"/>
                <a:cs typeface="Arial"/>
              </a:rPr>
              <a:t>need to train a model for </a:t>
            </a:r>
            <a:r>
              <a:rPr lang="en-US" sz="1800" dirty="0" smtClean="0">
                <a:latin typeface="Arial"/>
                <a:cs typeface="Arial"/>
              </a:rPr>
              <a:t>generalization</a:t>
            </a:r>
          </a:p>
          <a:p>
            <a:pPr lvl="1" algn="just"/>
            <a:r>
              <a:rPr lang="en-US" sz="1800" dirty="0" smtClean="0">
                <a:latin typeface="Arial"/>
                <a:cs typeface="Arial"/>
              </a:rPr>
              <a:t>Can </a:t>
            </a:r>
            <a:r>
              <a:rPr lang="en-US" sz="1800" dirty="0">
                <a:latin typeface="Arial"/>
                <a:cs typeface="Arial"/>
              </a:rPr>
              <a:t>be useful in case of nonlinear </a:t>
            </a:r>
            <a:r>
              <a:rPr lang="en-US" sz="1800" dirty="0" smtClean="0">
                <a:latin typeface="Arial"/>
                <a:cs typeface="Arial"/>
              </a:rPr>
              <a:t>data</a:t>
            </a:r>
          </a:p>
          <a:p>
            <a:pPr lvl="1" algn="just"/>
            <a:r>
              <a:rPr lang="en-US" sz="1800" dirty="0" smtClean="0">
                <a:latin typeface="Arial"/>
                <a:cs typeface="Arial"/>
              </a:rPr>
              <a:t>Can be used for regression: the output </a:t>
            </a:r>
            <a:r>
              <a:rPr lang="en-US" sz="1800" dirty="0">
                <a:latin typeface="Arial"/>
                <a:cs typeface="Arial"/>
              </a:rPr>
              <a:t>value for the object is computed by the average of k closest neighbors value</a:t>
            </a:r>
            <a:r>
              <a:rPr lang="en-US" sz="1800" dirty="0" smtClean="0">
                <a:latin typeface="Arial"/>
                <a:cs typeface="Arial"/>
              </a:rPr>
              <a:t>.</a:t>
            </a:r>
            <a:endParaRPr lang="en-US" sz="1800" dirty="0">
              <a:latin typeface="Arial"/>
              <a:cs typeface="Arial"/>
            </a:endParaRPr>
          </a:p>
          <a:p>
            <a:pPr algn="just"/>
            <a:r>
              <a:rPr lang="en-US" sz="2000" dirty="0" smtClean="0">
                <a:latin typeface="Arial"/>
                <a:cs typeface="Arial"/>
              </a:rPr>
              <a:t>Cons</a:t>
            </a:r>
          </a:p>
          <a:p>
            <a:pPr lvl="1" algn="just"/>
            <a:r>
              <a:rPr lang="en-US" sz="1800" dirty="0">
                <a:latin typeface="Arial"/>
                <a:cs typeface="Arial"/>
              </a:rPr>
              <a:t>T</a:t>
            </a:r>
            <a:r>
              <a:rPr lang="en-US" sz="1800" dirty="0" smtClean="0">
                <a:latin typeface="Arial"/>
                <a:cs typeface="Arial"/>
              </a:rPr>
              <a:t>esting </a:t>
            </a:r>
            <a:r>
              <a:rPr lang="en-US" sz="1800" dirty="0">
                <a:latin typeface="Arial"/>
                <a:cs typeface="Arial"/>
              </a:rPr>
              <a:t>phase </a:t>
            </a:r>
            <a:r>
              <a:rPr lang="en-US" sz="1800" dirty="0" smtClean="0">
                <a:latin typeface="Arial"/>
                <a:cs typeface="Arial"/>
              </a:rPr>
              <a:t>is </a:t>
            </a:r>
            <a:r>
              <a:rPr lang="en-US" sz="1800" dirty="0">
                <a:latin typeface="Arial"/>
                <a:cs typeface="Arial"/>
              </a:rPr>
              <a:t>slower and costlier in terms of time and </a:t>
            </a:r>
            <a:r>
              <a:rPr lang="en-US" sz="1800" dirty="0" smtClean="0">
                <a:latin typeface="Arial"/>
                <a:cs typeface="Arial"/>
              </a:rPr>
              <a:t>memory</a:t>
            </a:r>
          </a:p>
          <a:p>
            <a:pPr lvl="1" algn="just"/>
            <a:r>
              <a:rPr lang="en-US" sz="1800" dirty="0" smtClean="0">
                <a:latin typeface="Arial"/>
                <a:cs typeface="Arial"/>
              </a:rPr>
              <a:t>It </a:t>
            </a:r>
            <a:r>
              <a:rPr lang="en-US" sz="1800" dirty="0">
                <a:latin typeface="Arial"/>
                <a:cs typeface="Arial"/>
              </a:rPr>
              <a:t>requires large memory for storing the entire training dataset for </a:t>
            </a:r>
            <a:r>
              <a:rPr lang="en-US" sz="1800" dirty="0" smtClean="0">
                <a:latin typeface="Arial"/>
                <a:cs typeface="Arial"/>
              </a:rPr>
              <a:t>prediction</a:t>
            </a:r>
          </a:p>
          <a:p>
            <a:pPr lvl="1" algn="just"/>
            <a:r>
              <a:rPr lang="en-US" sz="1800" dirty="0" smtClean="0">
                <a:latin typeface="Arial"/>
                <a:cs typeface="Arial"/>
              </a:rPr>
              <a:t>It requires </a:t>
            </a:r>
            <a:r>
              <a:rPr lang="en-US" sz="1800" dirty="0">
                <a:latin typeface="Arial"/>
                <a:cs typeface="Arial"/>
              </a:rPr>
              <a:t>scaling of data because KNN uses the Euclidean distance between two data points to find nearest neighbors. Euclidean distance is sensitive to magnitudes. The features with high magnitudes will weight more than features with low </a:t>
            </a:r>
            <a:r>
              <a:rPr lang="en-US" sz="1800" dirty="0" smtClean="0">
                <a:latin typeface="Arial"/>
                <a:cs typeface="Arial"/>
              </a:rPr>
              <a:t>magnitudes</a:t>
            </a:r>
          </a:p>
          <a:p>
            <a:pPr lvl="1" algn="just"/>
            <a:r>
              <a:rPr lang="en-US" sz="1800" dirty="0" smtClean="0">
                <a:latin typeface="Arial"/>
                <a:cs typeface="Arial"/>
              </a:rPr>
              <a:t>It is not </a:t>
            </a:r>
            <a:r>
              <a:rPr lang="en-US" sz="1800" dirty="0">
                <a:latin typeface="Arial"/>
                <a:cs typeface="Arial"/>
              </a:rPr>
              <a:t>suitable for large dimensional data.</a:t>
            </a:r>
          </a:p>
        </p:txBody>
      </p:sp>
    </p:spTree>
    <p:extLst>
      <p:ext uri="{BB962C8B-B14F-4D97-AF65-F5344CB8AC3E}">
        <p14:creationId xmlns:p14="http://schemas.microsoft.com/office/powerpoint/2010/main" val="19585725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Main hypothesis: the log </a:t>
            </a:r>
            <a:r>
              <a:rPr lang="en-US" sz="2000" dirty="0">
                <a:latin typeface="Arial"/>
                <a:cs typeface="Arial"/>
              </a:rPr>
              <a:t>odds ratio of the probability that a point is part of a certain class </a:t>
            </a:r>
            <a:r>
              <a:rPr lang="en-US" sz="2000" dirty="0" smtClean="0">
                <a:latin typeface="Arial"/>
                <a:cs typeface="Arial"/>
              </a:rPr>
              <a:t>is equal to the linear </a:t>
            </a:r>
            <a:r>
              <a:rPr lang="en-US" sz="2000" dirty="0">
                <a:latin typeface="Arial"/>
                <a:cs typeface="Arial"/>
              </a:rPr>
              <a:t>combination of the features describing this point</a:t>
            </a:r>
            <a:r>
              <a:rPr lang="en-US" sz="2000" dirty="0" smtClean="0">
                <a:latin typeface="Arial"/>
                <a:cs typeface="Arial"/>
              </a:rPr>
              <a:t>.</a:t>
            </a:r>
          </a:p>
          <a:p>
            <a:pPr algn="just"/>
            <a:r>
              <a:rPr lang="en-US" sz="2000" dirty="0">
                <a:latin typeface="Arial"/>
                <a:cs typeface="Arial"/>
              </a:rPr>
              <a:t>Let's say you only have two classes and so your target variable can only take two values 𝐘{1,0}. Let's define </a:t>
            </a:r>
            <a:r>
              <a:rPr lang="en-US" sz="2000" i="1" dirty="0">
                <a:latin typeface="Arial"/>
                <a:cs typeface="Arial"/>
              </a:rPr>
              <a:t>p=P(Y=1)</a:t>
            </a:r>
            <a:r>
              <a:rPr lang="en-US" sz="2000" dirty="0">
                <a:latin typeface="Arial"/>
                <a:cs typeface="Arial"/>
              </a:rPr>
              <a:t> the probability than your </a:t>
            </a:r>
            <a:r>
              <a:rPr lang="en-US" sz="2000" dirty="0" err="1">
                <a:latin typeface="Arial"/>
                <a:cs typeface="Arial"/>
              </a:rPr>
              <a:t>datapoint</a:t>
            </a:r>
            <a:r>
              <a:rPr lang="en-US" sz="2000" dirty="0">
                <a:latin typeface="Arial"/>
                <a:cs typeface="Arial"/>
              </a:rPr>
              <a:t> belongs to class 1. Let's also say that you have </a:t>
            </a:r>
            <a:r>
              <a:rPr lang="en-US" sz="2000" i="1" dirty="0">
                <a:latin typeface="Arial"/>
                <a:cs typeface="Arial"/>
              </a:rPr>
              <a:t>n</a:t>
            </a:r>
            <a:r>
              <a:rPr lang="en-US" sz="2000" dirty="0">
                <a:latin typeface="Arial"/>
                <a:cs typeface="Arial"/>
              </a:rPr>
              <a:t> features to describe a point {𝑥𝑖}𝑖=1,𝑛. And that you have </a:t>
            </a:r>
            <a:r>
              <a:rPr lang="en-US" sz="2000" i="1" dirty="0">
                <a:latin typeface="Arial"/>
                <a:cs typeface="Arial"/>
              </a:rPr>
              <a:t>m</a:t>
            </a:r>
            <a:r>
              <a:rPr lang="en-US" sz="2000" dirty="0">
                <a:latin typeface="Arial"/>
                <a:cs typeface="Arial"/>
              </a:rPr>
              <a:t> points. Then we make the hypothesis that</a:t>
            </a:r>
            <a:r>
              <a:rPr lang="en-US" sz="2000" dirty="0" smtClean="0">
                <a:latin typeface="Arial"/>
                <a:cs typeface="Arial"/>
              </a:rPr>
              <a:t>:</a:t>
            </a:r>
          </a:p>
          <a:p>
            <a:pPr algn="just"/>
            <a:endParaRPr lang="en-US" sz="2000" dirty="0">
              <a:latin typeface="Arial"/>
              <a:cs typeface="Arial"/>
            </a:endParaRPr>
          </a:p>
          <a:p>
            <a:pPr algn="just"/>
            <a:endParaRPr lang="en-US" sz="2000" dirty="0" smtClean="0">
              <a:latin typeface="Arial"/>
              <a:cs typeface="Arial"/>
            </a:endParaRPr>
          </a:p>
          <a:p>
            <a:pPr algn="just"/>
            <a:r>
              <a:rPr lang="en-US" sz="2000" dirty="0" smtClean="0">
                <a:latin typeface="Arial"/>
                <a:cs typeface="Arial"/>
              </a:rPr>
              <a:t>Estimations of </a:t>
            </a:r>
            <a:r>
              <a:rPr lang="en-US" sz="2000" i="1" dirty="0" err="1" smtClean="0">
                <a:latin typeface="Arial"/>
                <a:cs typeface="Arial"/>
              </a:rPr>
              <a:t>w</a:t>
            </a:r>
            <a:r>
              <a:rPr lang="en-US" sz="1600" i="1" dirty="0" err="1" smtClean="0">
                <a:latin typeface="Arial"/>
                <a:cs typeface="Arial"/>
              </a:rPr>
              <a:t>i</a:t>
            </a:r>
            <a:r>
              <a:rPr lang="en-US" sz="2000" dirty="0" smtClean="0">
                <a:latin typeface="Arial"/>
                <a:cs typeface="Arial"/>
              </a:rPr>
              <a:t> by maximum likelihood</a:t>
            </a:r>
            <a:endParaRPr lang="en-US" sz="2000" dirty="0">
              <a:latin typeface="Arial"/>
              <a:cs typeface="Arial"/>
            </a:endParaRPr>
          </a:p>
        </p:txBody>
      </p:sp>
      <p:pic>
        <p:nvPicPr>
          <p:cNvPr id="3" name="Picture 2"/>
          <p:cNvPicPr>
            <a:picLocks noChangeAspect="1"/>
          </p:cNvPicPr>
          <p:nvPr/>
        </p:nvPicPr>
        <p:blipFill>
          <a:blip r:embed="rId4"/>
          <a:stretch>
            <a:fillRect/>
          </a:stretch>
        </p:blipFill>
        <p:spPr>
          <a:xfrm>
            <a:off x="2051685" y="3702209"/>
            <a:ext cx="3543300" cy="781050"/>
          </a:xfrm>
          <a:prstGeom prst="rect">
            <a:avLst/>
          </a:prstGeom>
        </p:spPr>
      </p:pic>
      <p:pic>
        <p:nvPicPr>
          <p:cNvPr id="4" name="Picture 3"/>
          <p:cNvPicPr>
            <a:picLocks noChangeAspect="1"/>
          </p:cNvPicPr>
          <p:nvPr/>
        </p:nvPicPr>
        <p:blipFill>
          <a:blip r:embed="rId5"/>
          <a:stretch>
            <a:fillRect/>
          </a:stretch>
        </p:blipFill>
        <p:spPr>
          <a:xfrm>
            <a:off x="6494145" y="3734921"/>
            <a:ext cx="2647950" cy="819150"/>
          </a:xfrm>
          <a:prstGeom prst="rect">
            <a:avLst/>
          </a:prstGeom>
        </p:spPr>
      </p:pic>
    </p:spTree>
    <p:extLst>
      <p:ext uri="{BB962C8B-B14F-4D97-AF65-F5344CB8AC3E}">
        <p14:creationId xmlns:p14="http://schemas.microsoft.com/office/powerpoint/2010/main" val="35636794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Prevent </a:t>
            </a:r>
            <a:r>
              <a:rPr lang="fr-CH" sz="2000" i="1" dirty="0" err="1" smtClean="0">
                <a:latin typeface="Arial" panose="020B0604020202020204" pitchFamily="34" charset="0"/>
                <a:cs typeface="Arial" panose="020B0604020202020204" pitchFamily="34" charset="0"/>
              </a:rPr>
              <a:t>overfitting</a:t>
            </a:r>
            <a:r>
              <a:rPr lang="fr-CH" sz="2000" i="1" dirty="0" smtClean="0">
                <a:latin typeface="Arial" panose="020B0604020202020204" pitchFamily="34" charset="0"/>
                <a:cs typeface="Arial" panose="020B0604020202020204" pitchFamily="34" charset="0"/>
              </a:rPr>
              <a:t>: </a:t>
            </a:r>
            <a:r>
              <a:rPr lang="fr-CH" sz="2000" i="1" dirty="0" err="1" smtClean="0">
                <a:latin typeface="Arial" panose="020B0604020202020204" pitchFamily="34" charset="0"/>
                <a:cs typeface="Arial" panose="020B0604020202020204" pitchFamily="34" charset="0"/>
              </a:rPr>
              <a:t>regularization</a:t>
            </a:r>
            <a:r>
              <a:rPr lang="fr-CH" sz="2000" i="1" dirty="0" smtClean="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shrinks the coefficient estimates towards </a:t>
            </a:r>
            <a:r>
              <a:rPr lang="en-US" sz="1800" dirty="0" smtClean="0">
                <a:latin typeface="Arial" panose="020B0604020202020204" pitchFamily="34" charset="0"/>
                <a:cs typeface="Arial" panose="020B0604020202020204" pitchFamily="34" charset="0"/>
              </a:rPr>
              <a:t>zero</a:t>
            </a:r>
          </a:p>
          <a:p>
            <a:pPr lvl="1" algn="just"/>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technique discourages learning a more complex </a:t>
            </a:r>
            <a:r>
              <a:rPr lang="en-US" sz="1800" dirty="0" smtClean="0">
                <a:latin typeface="Arial" panose="020B0604020202020204" pitchFamily="34" charset="0"/>
                <a:cs typeface="Arial" panose="020B0604020202020204" pitchFamily="34" charset="0"/>
              </a:rPr>
              <a:t>model</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avoid the risk of overfitting</a:t>
            </a:r>
            <a:r>
              <a:rPr lang="en-US" sz="1800" dirty="0" smtClean="0">
                <a:latin typeface="Arial" panose="020B0604020202020204" pitchFamily="34" charset="0"/>
                <a:cs typeface="Arial" panose="020B0604020202020204" pitchFamily="34" charset="0"/>
              </a:rPr>
              <a:t>.</a:t>
            </a: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regularization</a:t>
            </a:r>
          </a:p>
          <a:p>
            <a:pPr lvl="1" algn="just"/>
            <a:r>
              <a:rPr lang="el-GR" sz="1800" dirty="0" smtClean="0"/>
              <a:t>λ</a:t>
            </a:r>
            <a:r>
              <a:rPr lang="en-US" sz="1800" dirty="0" smtClean="0">
                <a:latin typeface="Arial"/>
                <a:cs typeface="Arial"/>
              </a:rPr>
              <a:t>: regularization </a:t>
            </a:r>
            <a:r>
              <a:rPr lang="en-US" sz="1800" dirty="0">
                <a:latin typeface="Arial"/>
                <a:cs typeface="Arial"/>
              </a:rPr>
              <a:t>strength</a:t>
            </a:r>
          </a:p>
        </p:txBody>
      </p:sp>
      <p:sp>
        <p:nvSpPr>
          <p:cNvPr id="6" name="Rectangle 5"/>
          <p:cNvSpPr/>
          <p:nvPr/>
        </p:nvSpPr>
        <p:spPr>
          <a:xfrm>
            <a:off x="5662485" y="2955940"/>
            <a:ext cx="4397151" cy="369332"/>
          </a:xfrm>
          <a:prstGeom prst="rect">
            <a:avLst/>
          </a:prstGeom>
        </p:spPr>
        <p:txBody>
          <a:bodyPr wrap="square">
            <a:spAutoFit/>
          </a:bodyPr>
          <a:lstStyle/>
          <a:p>
            <a:r>
              <a:rPr lang="en-US" b="1" dirty="0">
                <a:solidFill>
                  <a:srgbClr val="FF0000"/>
                </a:solidFill>
              </a:rPr>
              <a:t>l1 regularization (</a:t>
            </a:r>
            <a:r>
              <a:rPr lang="en-US" b="1" dirty="0" smtClean="0">
                <a:solidFill>
                  <a:srgbClr val="FF0000"/>
                </a:solidFill>
              </a:rPr>
              <a:t>Lasso)</a:t>
            </a:r>
          </a:p>
        </p:txBody>
      </p:sp>
      <p:sp>
        <p:nvSpPr>
          <p:cNvPr id="8" name="Rectangle 7"/>
          <p:cNvSpPr/>
          <p:nvPr/>
        </p:nvSpPr>
        <p:spPr>
          <a:xfrm>
            <a:off x="8590379" y="3004351"/>
            <a:ext cx="2345637" cy="923330"/>
          </a:xfrm>
          <a:prstGeom prst="rect">
            <a:avLst/>
          </a:prstGeom>
        </p:spPr>
        <p:txBody>
          <a:bodyPr wrap="square">
            <a:spAutoFit/>
          </a:bodyPr>
          <a:lstStyle/>
          <a:p>
            <a:pPr algn="ctr"/>
            <a:r>
              <a:rPr lang="el-GR" dirty="0" smtClean="0"/>
              <a:t>λ</a:t>
            </a:r>
            <a:r>
              <a:rPr lang="en-US" dirty="0" smtClean="0"/>
              <a:t> corresponds to the weight that you put on that regularization </a:t>
            </a:r>
            <a:endParaRPr lang="fr-CH" dirty="0"/>
          </a:p>
        </p:txBody>
      </p:sp>
      <p:sp>
        <p:nvSpPr>
          <p:cNvPr id="11" name="Rectangle 10"/>
          <p:cNvSpPr/>
          <p:nvPr/>
        </p:nvSpPr>
        <p:spPr>
          <a:xfrm>
            <a:off x="5662485" y="3673896"/>
            <a:ext cx="2510111" cy="369332"/>
          </a:xfrm>
          <a:prstGeom prst="rect">
            <a:avLst/>
          </a:prstGeom>
        </p:spPr>
        <p:txBody>
          <a:bodyPr wrap="none">
            <a:spAutoFit/>
          </a:bodyPr>
          <a:lstStyle/>
          <a:p>
            <a:r>
              <a:rPr lang="fr-CH" b="1" dirty="0">
                <a:solidFill>
                  <a:srgbClr val="FF0000"/>
                </a:solidFill>
              </a:rPr>
              <a:t>l2 </a:t>
            </a:r>
            <a:r>
              <a:rPr lang="fr-CH" b="1" dirty="0" err="1">
                <a:solidFill>
                  <a:srgbClr val="FF0000"/>
                </a:solidFill>
              </a:rPr>
              <a:t>regularization</a:t>
            </a:r>
            <a:r>
              <a:rPr lang="fr-CH" b="1" dirty="0">
                <a:solidFill>
                  <a:srgbClr val="FF0000"/>
                </a:solidFill>
              </a:rPr>
              <a:t> (Ridge) </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650" y="2842487"/>
            <a:ext cx="2511430" cy="6954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650" y="3598781"/>
            <a:ext cx="2511430" cy="757638"/>
          </a:xfrm>
          <a:prstGeom prst="rect">
            <a:avLst/>
          </a:prstGeom>
        </p:spPr>
      </p:pic>
    </p:spTree>
    <p:extLst>
      <p:ext uri="{BB962C8B-B14F-4D97-AF65-F5344CB8AC3E}">
        <p14:creationId xmlns:p14="http://schemas.microsoft.com/office/powerpoint/2010/main" val="22869798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Objective:</a:t>
            </a:r>
          </a:p>
          <a:p>
            <a:pPr lvl="1" algn="just"/>
            <a:r>
              <a:rPr lang="en-US" sz="1800" dirty="0" smtClean="0">
                <a:latin typeface="Arial"/>
                <a:cs typeface="Arial"/>
              </a:rPr>
              <a:t>find </a:t>
            </a:r>
            <a:r>
              <a:rPr lang="en-US" sz="1800" dirty="0">
                <a:latin typeface="Arial"/>
                <a:cs typeface="Arial"/>
              </a:rPr>
              <a:t>a hyperplane in an N-dimensional </a:t>
            </a:r>
            <a:r>
              <a:rPr lang="en-US" sz="1800" dirty="0" smtClean="0">
                <a:latin typeface="Arial"/>
                <a:cs typeface="Arial"/>
              </a:rPr>
              <a:t>space (</a:t>
            </a:r>
            <a:r>
              <a:rPr lang="en-US" sz="1800" dirty="0">
                <a:latin typeface="Arial"/>
                <a:cs typeface="Arial"/>
              </a:rPr>
              <a:t>N </a:t>
            </a:r>
            <a:r>
              <a:rPr lang="en-US" sz="1800" dirty="0" smtClean="0">
                <a:latin typeface="Arial"/>
                <a:cs typeface="Arial"/>
              </a:rPr>
              <a:t>= number </a:t>
            </a:r>
            <a:r>
              <a:rPr lang="en-US" sz="1800" dirty="0">
                <a:latin typeface="Arial"/>
                <a:cs typeface="Arial"/>
              </a:rPr>
              <a:t>of features) that distinctly classifies the data </a:t>
            </a:r>
            <a:r>
              <a:rPr lang="en-US" sz="1800" dirty="0" smtClean="0">
                <a:latin typeface="Arial"/>
                <a:cs typeface="Arial"/>
              </a:rPr>
              <a:t>points</a:t>
            </a:r>
            <a:endParaRPr lang="en-US" sz="1800" dirty="0">
              <a:latin typeface="Arial"/>
              <a:cs typeface="Arial"/>
            </a:endParaRPr>
          </a:p>
          <a:p>
            <a:pPr lvl="1" algn="just"/>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maximum distance between data points of both classes</a:t>
            </a:r>
          </a:p>
          <a:p>
            <a:pPr lvl="1" algn="just"/>
            <a:endParaRPr lang="en-US" sz="18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marL="0" indent="0" algn="just">
              <a:buNone/>
            </a:pPr>
            <a:endParaRPr lang="en-US" sz="2000" dirty="0" smtClean="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smtClean="0">
                <a:latin typeface="Arial"/>
                <a:cs typeface="Arial"/>
              </a:rPr>
              <a:t>Maximizing </a:t>
            </a:r>
            <a:r>
              <a:rPr lang="en-US" sz="2000" dirty="0">
                <a:latin typeface="Arial"/>
                <a:cs typeface="Arial"/>
              </a:rPr>
              <a:t>the margin distance provides some reinforcement so that future data points can be classified with more confidence</a:t>
            </a:r>
          </a:p>
        </p:txBody>
      </p:sp>
      <p:pic>
        <p:nvPicPr>
          <p:cNvPr id="6" name="Picture 5"/>
          <p:cNvPicPr>
            <a:picLocks noChangeAspect="1"/>
          </p:cNvPicPr>
          <p:nvPr/>
        </p:nvPicPr>
        <p:blipFill>
          <a:blip r:embed="rId4"/>
          <a:stretch>
            <a:fillRect/>
          </a:stretch>
        </p:blipFill>
        <p:spPr>
          <a:xfrm>
            <a:off x="3368417" y="3123194"/>
            <a:ext cx="5455166" cy="2540192"/>
          </a:xfrm>
          <a:prstGeom prst="rect">
            <a:avLst/>
          </a:prstGeom>
        </p:spPr>
      </p:pic>
    </p:spTree>
    <p:extLst>
      <p:ext uri="{BB962C8B-B14F-4D97-AF65-F5344CB8AC3E}">
        <p14:creationId xmlns:p14="http://schemas.microsoft.com/office/powerpoint/2010/main" val="28672235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328" y="1129722"/>
            <a:ext cx="6113243" cy="2586704"/>
          </a:xfr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10915"/>
            <a:ext cx="6667500" cy="3438525"/>
          </a:xfrm>
          <a:prstGeom prst="rect">
            <a:avLst/>
          </a:prstGeom>
        </p:spPr>
      </p:pic>
      <p:sp>
        <p:nvSpPr>
          <p:cNvPr id="4" name="Rectangle 3"/>
          <p:cNvSpPr/>
          <p:nvPr/>
        </p:nvSpPr>
        <p:spPr>
          <a:xfrm>
            <a:off x="7121169" y="2183636"/>
            <a:ext cx="4008120" cy="646331"/>
          </a:xfrm>
          <a:prstGeom prst="rect">
            <a:avLst/>
          </a:prstGeom>
        </p:spPr>
        <p:txBody>
          <a:bodyPr wrap="square">
            <a:spAutoFit/>
          </a:bodyPr>
          <a:lstStyle/>
          <a:p>
            <a:r>
              <a:rPr lang="en-US" dirty="0"/>
              <a:t>Hyperplanes are decision boundaries that help classify the data points. </a:t>
            </a:r>
            <a:endParaRPr lang="fr-CH" dirty="0"/>
          </a:p>
        </p:txBody>
      </p:sp>
      <p:sp>
        <p:nvSpPr>
          <p:cNvPr id="11" name="Rectangle 10"/>
          <p:cNvSpPr/>
          <p:nvPr/>
        </p:nvSpPr>
        <p:spPr>
          <a:xfrm>
            <a:off x="7574280" y="4174918"/>
            <a:ext cx="3779520" cy="1200329"/>
          </a:xfrm>
          <a:prstGeom prst="rect">
            <a:avLst/>
          </a:prstGeom>
        </p:spPr>
        <p:txBody>
          <a:bodyPr wrap="square">
            <a:spAutoFit/>
          </a:bodyPr>
          <a:lstStyle/>
          <a:p>
            <a:r>
              <a:rPr lang="en-US" dirty="0"/>
              <a:t>Support vectors are data points that are closer to the hyperplane and influence the position and orientation of the hyperplane. </a:t>
            </a:r>
            <a:endParaRPr lang="fr-CH" dirty="0"/>
          </a:p>
        </p:txBody>
      </p:sp>
    </p:spTree>
    <p:extLst>
      <p:ext uri="{BB962C8B-B14F-4D97-AF65-F5344CB8AC3E}">
        <p14:creationId xmlns:p14="http://schemas.microsoft.com/office/powerpoint/2010/main" val="28169353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smtClean="0"/>
              <a:t>Scenario 4</a:t>
            </a:r>
            <a:endParaRPr lang="fr-CH" dirty="0"/>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65"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smtClean="0"/>
              <a:t>Scenario 1</a:t>
            </a:r>
            <a:endParaRPr lang="fr-CH" dirty="0"/>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smtClean="0"/>
              <a:t>Scenario 2</a:t>
            </a:r>
            <a:endParaRPr lang="fr-CH" dirty="0"/>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smtClean="0"/>
              <a:t>Scenario 3</a:t>
            </a:r>
            <a:endParaRPr lang="fr-CH" dirty="0"/>
          </a:p>
        </p:txBody>
      </p:sp>
    </p:spTree>
    <p:extLst>
      <p:ext uri="{BB962C8B-B14F-4D97-AF65-F5344CB8AC3E}">
        <p14:creationId xmlns:p14="http://schemas.microsoft.com/office/powerpoint/2010/main" val="15733961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187"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smtClean="0"/>
              <a:t>Scenario 5</a:t>
            </a:r>
            <a:endParaRPr lang="fr-CH" dirty="0"/>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a:t>
            </a:r>
            <a:r>
              <a:rPr lang="en-US" dirty="0" smtClean="0"/>
              <a:t>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smtClean="0"/>
              <a:t>New </a:t>
            </a:r>
            <a:r>
              <a:rPr lang="fr-CH" dirty="0" err="1" smtClean="0"/>
              <a:t>feature</a:t>
            </a:r>
            <a:r>
              <a:rPr lang="fr-CH" dirty="0" smtClean="0"/>
              <a:t> z = x2+y2</a:t>
            </a:r>
            <a:endParaRPr lang="fr-CH" dirty="0"/>
          </a:p>
        </p:txBody>
      </p:sp>
    </p:spTree>
    <p:extLst>
      <p:ext uri="{BB962C8B-B14F-4D97-AF65-F5344CB8AC3E}">
        <p14:creationId xmlns:p14="http://schemas.microsoft.com/office/powerpoint/2010/main" val="42510663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207"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kernel (linear, polynomial, RBF; etc.)</a:t>
            </a:r>
          </a:p>
          <a:p>
            <a:pPr lvl="1" algn="just"/>
            <a:r>
              <a:rPr lang="en-US" sz="1800" dirty="0" smtClean="0">
                <a:latin typeface="Arial"/>
                <a:cs typeface="Arial"/>
              </a:rPr>
              <a:t>Parameters of the kernel</a:t>
            </a:r>
          </a:p>
          <a:p>
            <a:pPr lvl="1" algn="just"/>
            <a:r>
              <a:rPr lang="en-US" sz="1800" dirty="0" smtClean="0">
                <a:latin typeface="Arial"/>
                <a:cs typeface="Arial"/>
              </a:rPr>
              <a:t>Type of regularization</a:t>
            </a:r>
          </a:p>
          <a:p>
            <a:pPr lvl="1" algn="just"/>
            <a:r>
              <a:rPr lang="el-GR" sz="1800" dirty="0" smtClean="0"/>
              <a:t>λ</a:t>
            </a:r>
            <a:r>
              <a:rPr lang="en-US" sz="1800" dirty="0" smtClean="0">
                <a:latin typeface="Arial"/>
                <a:cs typeface="Arial"/>
              </a:rPr>
              <a:t>: regularization </a:t>
            </a:r>
            <a:r>
              <a:rPr lang="en-US" sz="1800" dirty="0">
                <a:latin typeface="Arial"/>
                <a:cs typeface="Arial"/>
              </a:rPr>
              <a:t>strength</a:t>
            </a:r>
          </a:p>
        </p:txBody>
      </p:sp>
    </p:spTree>
    <p:extLst>
      <p:ext uri="{BB962C8B-B14F-4D97-AF65-F5344CB8AC3E}">
        <p14:creationId xmlns:p14="http://schemas.microsoft.com/office/powerpoint/2010/main" val="1088946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smtClean="0">
                <a:latin typeface="Arial"/>
              </a:rPr>
              <a:t>https</a:t>
            </a:r>
            <a:r>
              <a:rPr lang="en-US" sz="1400" i="1" spc="-1" dirty="0">
                <a:latin typeface="Arial"/>
              </a:rPr>
              <a:t>://www.statista.com/statistics/1037970/global-healthcare-data-volume/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a:t>
            </a:r>
            <a:r>
              <a:rPr lang="en-US" sz="2000" dirty="0" smtClean="0">
                <a:latin typeface="Arial"/>
                <a:cs typeface="Arial"/>
              </a:rPr>
              <a:t>problems</a:t>
            </a:r>
          </a:p>
          <a:p>
            <a:pPr algn="just"/>
            <a:r>
              <a:rPr lang="en-US" sz="2000" dirty="0" smtClean="0">
                <a:latin typeface="Arial"/>
                <a:cs typeface="Arial"/>
              </a:rPr>
              <a:t>Tree-structured </a:t>
            </a:r>
            <a:r>
              <a:rPr lang="en-US" sz="2000" dirty="0">
                <a:latin typeface="Arial"/>
                <a:cs typeface="Arial"/>
              </a:rPr>
              <a:t>classifier, where internal nodes represent the features of a dataset, branches represent the decision rules and each leaf node represents the outcome</a:t>
            </a:r>
            <a:r>
              <a:rPr lang="en-US" sz="2000" dirty="0" smtClean="0">
                <a:latin typeface="Arial"/>
                <a:cs typeface="Arial"/>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Algorithm:</a:t>
            </a:r>
          </a:p>
          <a:p>
            <a:pPr lvl="1" algn="just">
              <a:buFont typeface="Wingdings" panose="05000000000000000000" pitchFamily="2" charset="2"/>
              <a:buChar char="§"/>
            </a:pPr>
            <a:r>
              <a:rPr lang="en-US" sz="1800" dirty="0" smtClean="0">
                <a:latin typeface="Arial"/>
                <a:cs typeface="Arial"/>
              </a:rPr>
              <a:t>hierarchical </a:t>
            </a:r>
            <a:r>
              <a:rPr lang="en-US" sz="1800" dirty="0">
                <a:latin typeface="Arial"/>
                <a:cs typeface="Arial"/>
              </a:rPr>
              <a:t>sequence of questions on your features that can be answered by yes or no and that subdivides the data into </a:t>
            </a:r>
            <a:r>
              <a:rPr lang="en-US" sz="1800" dirty="0" smtClean="0">
                <a:latin typeface="Arial"/>
                <a:cs typeface="Arial"/>
              </a:rPr>
              <a:t>subgroups </a:t>
            </a:r>
            <a:r>
              <a:rPr lang="en-US" sz="1800" dirty="0">
                <a:latin typeface="Arial"/>
                <a:cs typeface="Arial"/>
              </a:rPr>
              <a:t>on which a new question is asked, and so on and so </a:t>
            </a:r>
            <a:r>
              <a:rPr lang="en-US" sz="1800" dirty="0" smtClean="0">
                <a:latin typeface="Arial"/>
                <a:cs typeface="Arial"/>
              </a:rPr>
              <a:t>on</a:t>
            </a:r>
          </a:p>
          <a:p>
            <a:pPr lvl="1" algn="just">
              <a:buFont typeface="Wingdings" panose="05000000000000000000" pitchFamily="2" charset="2"/>
              <a:buChar char="§"/>
            </a:pPr>
            <a:r>
              <a:rPr lang="en-US" sz="1800" dirty="0">
                <a:latin typeface="Arial"/>
                <a:cs typeface="Arial"/>
              </a:rPr>
              <a:t>tests all the features and chooses the most discriminative feature </a:t>
            </a:r>
            <a:r>
              <a:rPr lang="en-US" sz="1800" dirty="0" smtClean="0">
                <a:latin typeface="Arial"/>
                <a:cs typeface="Arial"/>
              </a:rPr>
              <a:t>(</a:t>
            </a:r>
            <a:r>
              <a:rPr lang="en-US" sz="1800" dirty="0">
                <a:latin typeface="Arial"/>
                <a:cs typeface="Arial"/>
              </a:rPr>
              <a:t>in terms of </a:t>
            </a:r>
            <a:r>
              <a:rPr lang="en-US" sz="1800" dirty="0" smtClean="0">
                <a:latin typeface="Arial"/>
                <a:cs typeface="Arial"/>
              </a:rPr>
              <a:t>the </a:t>
            </a:r>
            <a:r>
              <a:rPr lang="en-US" sz="1800" dirty="0">
                <a:latin typeface="Arial"/>
                <a:cs typeface="Arial"/>
              </a:rPr>
              <a:t>labels) </a:t>
            </a:r>
            <a:r>
              <a:rPr lang="en-US" sz="1800" dirty="0" smtClean="0">
                <a:latin typeface="Arial"/>
                <a:cs typeface="Arial"/>
              </a:rPr>
              <a:t>to </a:t>
            </a:r>
            <a:r>
              <a:rPr lang="en-US" sz="1800" dirty="0">
                <a:latin typeface="Arial"/>
                <a:cs typeface="Arial"/>
              </a:rPr>
              <a:t>divide the data into subsets (</a:t>
            </a:r>
            <a:r>
              <a:rPr lang="en-US" sz="1800" dirty="0" smtClean="0">
                <a:latin typeface="Arial"/>
                <a:cs typeface="Arial"/>
              </a:rPr>
              <a:t>impurity: Shannon entropy, Gini entropy)</a:t>
            </a:r>
            <a:endParaRPr lang="en-US" sz="1800" dirty="0">
              <a:latin typeface="Arial"/>
              <a:cs typeface="Arial"/>
            </a:endParaRPr>
          </a:p>
          <a:p>
            <a:pPr lvl="1" algn="just">
              <a:buFont typeface="Wingdings" panose="05000000000000000000" pitchFamily="2" charset="2"/>
              <a:buChar char="§"/>
            </a:pPr>
            <a:endParaRPr lang="en-US" sz="1800" dirty="0" smtClean="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smtClean="0"/>
              <a:t>Features</a:t>
            </a:r>
            <a:r>
              <a:rPr lang="fr-CH" dirty="0" smtClean="0"/>
              <a:t>:</a:t>
            </a:r>
          </a:p>
          <a:p>
            <a:r>
              <a:rPr lang="fr-CH" dirty="0" err="1" smtClean="0"/>
              <a:t>Color</a:t>
            </a:r>
            <a:r>
              <a:rPr lang="fr-CH" dirty="0" smtClean="0"/>
              <a:t>: </a:t>
            </a:r>
            <a:r>
              <a:rPr lang="fr-CH" dirty="0" err="1" smtClean="0"/>
              <a:t>blue</a:t>
            </a:r>
            <a:r>
              <a:rPr lang="fr-CH" dirty="0" smtClean="0"/>
              <a:t> or </a:t>
            </a:r>
            <a:r>
              <a:rPr lang="fr-CH" dirty="0" err="1" smtClean="0"/>
              <a:t>red</a:t>
            </a:r>
            <a:endParaRPr lang="fr-CH" dirty="0" smtClean="0"/>
          </a:p>
          <a:p>
            <a:r>
              <a:rPr lang="fr-CH" dirty="0" smtClean="0"/>
              <a:t>Shape: square or </a:t>
            </a:r>
            <a:r>
              <a:rPr lang="fr-CH" dirty="0" err="1" smtClean="0"/>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highly</a:t>
            </a:r>
            <a:r>
              <a:rPr lang="fr-CH" dirty="0" smtClean="0"/>
              <a:t> </a:t>
            </a:r>
            <a:r>
              <a:rPr lang="fr-CH" dirty="0" err="1" smtClean="0"/>
              <a:t>skewed</a:t>
            </a:r>
            <a:r>
              <a:rPr lang="fr-CH" dirty="0" smtClean="0"/>
              <a:t> </a:t>
            </a:r>
            <a:r>
              <a:rPr lang="fr-CH" dirty="0" err="1" smtClean="0"/>
              <a:t>toward</a:t>
            </a:r>
            <a:r>
              <a:rPr lang="fr-CH" dirty="0" smtClean="0"/>
              <a:t> certain class</a:t>
            </a:r>
            <a:endParaRPr lang="fr-CH" dirty="0"/>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well</a:t>
            </a:r>
            <a:r>
              <a:rPr lang="fr-CH" dirty="0" smtClean="0"/>
              <a:t> mixed</a:t>
            </a:r>
            <a:endParaRPr lang="fr-CH" dirty="0"/>
          </a:p>
        </p:txBody>
      </p:sp>
    </p:spTree>
    <p:extLst>
      <p:ext uri="{BB962C8B-B14F-4D97-AF65-F5344CB8AC3E}">
        <p14:creationId xmlns:p14="http://schemas.microsoft.com/office/powerpoint/2010/main" val="7438576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Tree>
    <p:extLst>
      <p:ext uri="{BB962C8B-B14F-4D97-AF65-F5344CB8AC3E}">
        <p14:creationId xmlns:p14="http://schemas.microsoft.com/office/powerpoint/2010/main" val="40048025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r>
              <a:rPr lang="en-US" sz="20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Criterion: function </a:t>
            </a:r>
            <a:r>
              <a:rPr lang="en-US" sz="1800" dirty="0">
                <a:latin typeface="Arial"/>
                <a:cs typeface="Arial"/>
              </a:rPr>
              <a:t>to measure the quality of a </a:t>
            </a:r>
            <a:r>
              <a:rPr lang="en-US" sz="1800" dirty="0" smtClean="0">
                <a:latin typeface="Arial"/>
                <a:cs typeface="Arial"/>
              </a:rPr>
              <a:t>split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Max </a:t>
            </a:r>
            <a:r>
              <a:rPr lang="en-US" sz="1800" dirty="0">
                <a:latin typeface="Arial"/>
                <a:cs typeface="Arial"/>
              </a:rPr>
              <a:t>Tree depth: maximum depth of your model. Maximum depth refers to the </a:t>
            </a:r>
            <a:r>
              <a:rPr lang="en-US" sz="1800" dirty="0" smtClean="0">
                <a:latin typeface="Arial"/>
                <a:cs typeface="Arial"/>
              </a:rPr>
              <a:t>length </a:t>
            </a:r>
            <a:r>
              <a:rPr lang="en-US" sz="1800" dirty="0">
                <a:latin typeface="Arial"/>
                <a:cs typeface="Arial"/>
              </a:rPr>
              <a:t>of the longest path from a root to a </a:t>
            </a:r>
            <a:r>
              <a:rPr lang="en-US" sz="1800" dirty="0" smtClean="0">
                <a:latin typeface="Arial"/>
                <a:cs typeface="Arial"/>
              </a:rPr>
              <a:t>leaf</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nodes: minimum number of samples </a:t>
            </a:r>
            <a:r>
              <a:rPr lang="en-US" sz="1800" dirty="0" smtClean="0">
                <a:latin typeface="Arial"/>
                <a:cs typeface="Arial"/>
              </a:rPr>
              <a:t>(i.e</a:t>
            </a:r>
            <a:r>
              <a:rPr lang="en-US" sz="1800" dirty="0">
                <a:latin typeface="Arial"/>
                <a:cs typeface="Arial"/>
              </a:rPr>
              <a:t>. training </a:t>
            </a:r>
            <a:r>
              <a:rPr lang="en-US" sz="1800" dirty="0" smtClean="0">
                <a:latin typeface="Arial"/>
                <a:cs typeface="Arial"/>
              </a:rPr>
              <a:t>inputs) required </a:t>
            </a:r>
            <a:r>
              <a:rPr lang="en-US" sz="1800" dirty="0">
                <a:latin typeface="Arial"/>
                <a:cs typeface="Arial"/>
              </a:rPr>
              <a:t>to split an internal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leaves: minimum number of samples (i.e. training inputs) </a:t>
            </a:r>
            <a:r>
              <a:rPr lang="en-US" sz="1800" dirty="0" smtClean="0">
                <a:latin typeface="Arial"/>
                <a:cs typeface="Arial"/>
              </a:rPr>
              <a:t>required </a:t>
            </a:r>
            <a:r>
              <a:rPr lang="en-US" sz="1800" dirty="0">
                <a:latin typeface="Arial"/>
                <a:cs typeface="Arial"/>
              </a:rPr>
              <a:t>to be at a leaf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Maximum number </a:t>
            </a:r>
            <a:r>
              <a:rPr lang="en-US" sz="1800" dirty="0">
                <a:latin typeface="Arial"/>
                <a:cs typeface="Arial"/>
              </a:rPr>
              <a:t>of features to consider when looking for the best split</a:t>
            </a:r>
            <a:r>
              <a:rPr lang="en-US" sz="1800" dirty="0" smtClean="0">
                <a:latin typeface="Arial"/>
                <a:cs typeface="Arial"/>
              </a:rPr>
              <a:t>: </a:t>
            </a:r>
            <a:r>
              <a:rPr lang="en-US" sz="1800" dirty="0">
                <a:latin typeface="Arial"/>
                <a:cs typeface="Arial"/>
              </a:rPr>
              <a:t>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r>
              <a:rPr lang="en-US" sz="1800" dirty="0" smtClean="0">
                <a:latin typeface="Arial"/>
                <a:cs typeface="Arial"/>
              </a:rPr>
              <a:t>.</a:t>
            </a:r>
            <a:endParaRPr lang="en-US" sz="18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391"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392"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a:t>
            </a:r>
            <a:r>
              <a:rPr lang="en-US" sz="2000" dirty="0" smtClean="0"/>
              <a:t>which can </a:t>
            </a:r>
            <a:r>
              <a:rPr lang="en-US" sz="2000" dirty="0"/>
              <a:t>be used for both Classification and Regression problems in </a:t>
            </a:r>
            <a:r>
              <a:rPr lang="en-US" sz="2000" dirty="0" smtClean="0"/>
              <a:t>ML</a:t>
            </a:r>
          </a:p>
          <a:p>
            <a:pPr algn="just"/>
            <a:r>
              <a:rPr lang="en-US" sz="2000" dirty="0" smtClean="0"/>
              <a:t>based </a:t>
            </a:r>
            <a:r>
              <a:rPr lang="en-US" sz="2000" dirty="0"/>
              <a:t>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r>
              <a:rPr lang="en-US" sz="2000" i="1" dirty="0" smtClean="0"/>
              <a:t>.</a:t>
            </a:r>
          </a:p>
          <a:p>
            <a:pPr algn="just"/>
            <a:r>
              <a:rPr lang="en-US" sz="1800" dirty="0" smtClean="0">
                <a:latin typeface="Arial"/>
                <a:cs typeface="Arial"/>
              </a:rPr>
              <a:t>Random </a:t>
            </a:r>
            <a:r>
              <a:rPr lang="en-US" sz="1800" dirty="0">
                <a:latin typeface="Arial"/>
                <a:cs typeface="Arial"/>
              </a:rPr>
              <a:t>Forest is a classifier that contains a number of decision trees on various subsets of the given dataset and takes the average to improve the predictive accuracy of that </a:t>
            </a:r>
            <a:r>
              <a:rPr lang="en-US" sz="1800" dirty="0" smtClean="0">
                <a:latin typeface="Arial"/>
                <a:cs typeface="Arial"/>
              </a:rPr>
              <a:t>dataset.</a:t>
            </a:r>
          </a:p>
          <a:p>
            <a:pPr algn="just"/>
            <a:r>
              <a:rPr lang="en-US" sz="1800" dirty="0" smtClean="0">
                <a:latin typeface="Arial"/>
                <a:cs typeface="Arial"/>
              </a:rPr>
              <a:t>Instead </a:t>
            </a:r>
            <a:r>
              <a:rPr lang="en-US" sz="1800" dirty="0">
                <a:latin typeface="Arial"/>
                <a:cs typeface="Arial"/>
              </a:rPr>
              <a:t>of relying on one decision tree, the random forest takes the prediction from each tree and based on the majority votes of predictions, and it predicts the final output</a:t>
            </a:r>
            <a:r>
              <a:rPr lang="en-US" sz="1800" dirty="0" smtClean="0">
                <a:latin typeface="Arial"/>
                <a:cs typeface="Arial"/>
              </a:rPr>
              <a:t>.</a:t>
            </a:r>
            <a:endParaRPr lang="en-US" sz="1800" dirty="0">
              <a:latin typeface="Arial"/>
              <a:cs typeface="Arial"/>
            </a:endParaRP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Bootstrap (select the features and the training samples at random, with replacement, to create the </a:t>
            </a:r>
            <a:r>
              <a:rPr lang="en-US" sz="2000" i="1" dirty="0" smtClean="0"/>
              <a:t>n</a:t>
            </a:r>
            <a:r>
              <a:rPr lang="en-US" sz="2000" dirty="0" smtClean="0"/>
              <a:t> training datasets)</a:t>
            </a:r>
          </a:p>
          <a:p>
            <a:pPr algn="just"/>
            <a:r>
              <a:rPr lang="en-US" sz="2000" dirty="0" smtClean="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Same as for the decision trees</a:t>
            </a:r>
          </a:p>
          <a:p>
            <a:pPr lvl="1" algn="just">
              <a:buFont typeface="Wingdings" panose="05000000000000000000" pitchFamily="2" charset="2"/>
              <a:buChar char="§"/>
            </a:pPr>
            <a:r>
              <a:rPr lang="en-US" sz="1800" dirty="0" smtClean="0">
                <a:latin typeface="Arial"/>
                <a:cs typeface="Arial"/>
              </a:rPr>
              <a:t>Number </a:t>
            </a:r>
            <a:r>
              <a:rPr lang="en-US" sz="1800" dirty="0">
                <a:latin typeface="Arial"/>
                <a:cs typeface="Arial"/>
              </a:rPr>
              <a:t>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a:t>
            </a:r>
            <a:r>
              <a:rPr lang="en-US" sz="2000" dirty="0" smtClean="0"/>
              <a:t>problem</a:t>
            </a:r>
          </a:p>
          <a:p>
            <a:pPr algn="just"/>
            <a:r>
              <a:rPr lang="en-US" sz="2000" dirty="0"/>
              <a:t>C</a:t>
            </a:r>
            <a:r>
              <a:rPr lang="en-US" sz="2000" dirty="0" smtClean="0"/>
              <a:t>ombine </a:t>
            </a:r>
            <a:r>
              <a:rPr lang="en-US" sz="2000" dirty="0"/>
              <a:t>multiple “weak classifiers” into a single “strong classifier</a:t>
            </a:r>
            <a:r>
              <a:rPr lang="en-US" sz="2000" dirty="0" smtClean="0"/>
              <a:t>”</a:t>
            </a:r>
          </a:p>
          <a:p>
            <a:pPr algn="just"/>
            <a:r>
              <a:rPr lang="en-US" sz="1800" dirty="0">
                <a:latin typeface="Arial"/>
                <a:cs typeface="Arial"/>
              </a:rPr>
              <a:t>B</a:t>
            </a:r>
            <a:r>
              <a:rPr lang="en-US" sz="1800" dirty="0" smtClean="0">
                <a:latin typeface="Arial"/>
                <a:cs typeface="Arial"/>
              </a:rPr>
              <a:t>ased </a:t>
            </a:r>
            <a:r>
              <a:rPr lang="en-US" sz="1800" dirty="0">
                <a:latin typeface="Arial"/>
                <a:cs typeface="Arial"/>
              </a:rPr>
              <a:t>on the concept of </a:t>
            </a:r>
            <a:r>
              <a:rPr lang="en-US" sz="1800" b="1" dirty="0">
                <a:latin typeface="Arial"/>
                <a:cs typeface="Arial"/>
              </a:rPr>
              <a:t>ensemble </a:t>
            </a:r>
            <a:r>
              <a:rPr lang="en-US" sz="1800" b="1" dirty="0" smtClean="0">
                <a:latin typeface="Arial"/>
                <a:cs typeface="Arial"/>
              </a:rPr>
              <a:t>learning</a:t>
            </a:r>
            <a:r>
              <a:rPr lang="en-US" sz="1800" dirty="0" smtClean="0">
                <a:latin typeface="Arial"/>
                <a:cs typeface="Arial"/>
              </a:rPr>
              <a:t>: power </a:t>
            </a:r>
            <a:r>
              <a:rPr lang="en-US" sz="1800" dirty="0">
                <a:latin typeface="Arial"/>
                <a:cs typeface="Arial"/>
              </a:rPr>
              <a:t>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r>
              <a:rPr lang="en-US" sz="1800" dirty="0" smtClean="0">
                <a:latin typeface="Arial"/>
                <a:cs typeface="Arial"/>
              </a:rPr>
              <a:t>.</a:t>
            </a:r>
          </a:p>
          <a:p>
            <a:pPr algn="just"/>
            <a:r>
              <a:rPr lang="en-US" sz="1800" dirty="0">
                <a:latin typeface="Arial"/>
                <a:cs typeface="Arial"/>
              </a:rPr>
              <a:t>Boosting </a:t>
            </a:r>
            <a:r>
              <a:rPr lang="en-US" sz="1800" dirty="0" smtClean="0">
                <a:latin typeface="Arial"/>
                <a:cs typeface="Arial"/>
              </a:rPr>
              <a:t>algorithms try </a:t>
            </a:r>
            <a:r>
              <a:rPr lang="en-US" sz="1800" dirty="0">
                <a:latin typeface="Arial"/>
                <a:cs typeface="Arial"/>
              </a:rPr>
              <a:t>to build a strong learner (predictive model) from the mistakes of several weaker </a:t>
            </a:r>
            <a:r>
              <a:rPr lang="en-US" sz="1800" dirty="0" smtClean="0">
                <a:latin typeface="Arial"/>
                <a:cs typeface="Arial"/>
              </a:rPr>
              <a:t>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a:cs typeface="Arial"/>
              </a:rPr>
              <a:t>You </a:t>
            </a:r>
            <a:r>
              <a:rPr lang="en-US" sz="1800" dirty="0">
                <a:latin typeface="Arial"/>
                <a:cs typeface="Arial"/>
              </a:rPr>
              <a:t>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r>
              <a:rPr lang="en-US" sz="1800" dirty="0" smtClean="0">
                <a:latin typeface="Arial"/>
                <a:cs typeface="Arial"/>
              </a:rPr>
              <a:t>.</a:t>
            </a:r>
          </a:p>
          <a:p>
            <a:pPr algn="just"/>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The </a:t>
            </a:r>
            <a:r>
              <a:rPr lang="en-US" sz="1800" dirty="0">
                <a:latin typeface="Arial"/>
                <a:cs typeface="Arial"/>
              </a:rPr>
              <a:t>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smtClean="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a:cs typeface="Arial"/>
              </a:rPr>
              <a:t>Difference between Random Forest and </a:t>
            </a:r>
            <a:r>
              <a:rPr lang="en-US" sz="1800" dirty="0" err="1" smtClean="0">
                <a:latin typeface="Arial"/>
                <a:cs typeface="Arial"/>
              </a:rPr>
              <a:t>AdaBoost</a:t>
            </a:r>
            <a:r>
              <a:rPr lang="en-US" sz="1800" dirty="0" smtClean="0">
                <a:latin typeface="Arial"/>
                <a:cs typeface="Arial"/>
              </a:rPr>
              <a:t>:</a:t>
            </a:r>
          </a:p>
          <a:p>
            <a:pPr lvl="1" algn="just"/>
            <a:r>
              <a:rPr lang="en-US" sz="1800" dirty="0" err="1" smtClean="0">
                <a:latin typeface="Arial"/>
                <a:cs typeface="Arial"/>
              </a:rPr>
              <a:t>AdaBoost</a:t>
            </a:r>
            <a:r>
              <a:rPr lang="en-US" sz="1800" dirty="0" smtClean="0">
                <a:latin typeface="Arial"/>
                <a:cs typeface="Arial"/>
              </a:rPr>
              <a:t> uses </a:t>
            </a:r>
            <a:r>
              <a:rPr lang="en-US" sz="1800" dirty="0">
                <a:latin typeface="Arial"/>
                <a:cs typeface="Arial"/>
              </a:rPr>
              <a:t>a forest of </a:t>
            </a:r>
            <a:r>
              <a:rPr lang="en-US" sz="1800" dirty="0" smtClean="0">
                <a:latin typeface="Arial"/>
                <a:cs typeface="Arial"/>
              </a:rPr>
              <a:t>stumps </a:t>
            </a:r>
            <a:r>
              <a:rPr lang="en-US" sz="1800" dirty="0">
                <a:latin typeface="Arial"/>
                <a:cs typeface="Arial"/>
              </a:rPr>
              <a:t>rather than trees. </a:t>
            </a:r>
          </a:p>
          <a:p>
            <a:pPr lvl="1" algn="just"/>
            <a:r>
              <a:rPr lang="en-US" sz="1800" dirty="0" err="1" smtClean="0">
                <a:latin typeface="Arial"/>
                <a:cs typeface="Arial"/>
              </a:rPr>
              <a:t>AdaBoost</a:t>
            </a:r>
            <a:r>
              <a:rPr lang="en-US" sz="1800" dirty="0" smtClean="0">
                <a:latin typeface="Arial"/>
                <a:cs typeface="Arial"/>
              </a:rPr>
              <a:t> </a:t>
            </a:r>
            <a:r>
              <a:rPr lang="en-US" sz="1800" dirty="0">
                <a:latin typeface="Arial"/>
                <a:cs typeface="Arial"/>
              </a:rPr>
              <a:t>stumps have different contributions </a:t>
            </a:r>
            <a:r>
              <a:rPr lang="en-US" sz="1800" dirty="0" smtClean="0">
                <a:latin typeface="Arial"/>
                <a:cs typeface="Arial"/>
              </a:rPr>
              <a:t>to the prediction.</a:t>
            </a:r>
          </a:p>
          <a:p>
            <a:pPr lvl="1" algn="just"/>
            <a:r>
              <a:rPr lang="en-US" sz="1800" dirty="0" smtClean="0">
                <a:latin typeface="Arial"/>
                <a:cs typeface="Arial"/>
              </a:rPr>
              <a:t>In </a:t>
            </a:r>
            <a:r>
              <a:rPr lang="en-US" sz="1800" dirty="0" err="1" smtClean="0">
                <a:latin typeface="Arial"/>
                <a:cs typeface="Arial"/>
              </a:rPr>
              <a:t>AdaBoost</a:t>
            </a:r>
            <a:r>
              <a:rPr lang="en-US" sz="1800" dirty="0" smtClean="0">
                <a:latin typeface="Arial"/>
                <a:cs typeface="Arial"/>
              </a:rPr>
              <a:t>, models </a:t>
            </a:r>
            <a:r>
              <a:rPr lang="en-US" sz="1800" dirty="0">
                <a:latin typeface="Arial"/>
                <a:cs typeface="Arial"/>
              </a:rPr>
              <a:t>are added sequentially, each correcting its predecessor.</a:t>
            </a:r>
            <a:endParaRPr lang="en-US" sz="1800" dirty="0" smtClean="0">
              <a:latin typeface="Arial"/>
              <a:cs typeface="Arial"/>
            </a:endParaRPr>
          </a:p>
          <a:p>
            <a:pPr algn="just"/>
            <a:r>
              <a:rPr lang="en-US" sz="1800" dirty="0" smtClean="0">
                <a:latin typeface="Arial"/>
                <a:cs typeface="Arial"/>
              </a:rPr>
              <a:t>Each </a:t>
            </a:r>
            <a:r>
              <a:rPr lang="en-US" sz="1800" dirty="0">
                <a:latin typeface="Arial"/>
                <a:cs typeface="Arial"/>
              </a:rPr>
              <a:t>stump is made by taking the </a:t>
            </a:r>
            <a:r>
              <a:rPr lang="en-US" sz="1800" dirty="0" smtClean="0">
                <a:latin typeface="Arial"/>
                <a:cs typeface="Arial"/>
              </a:rPr>
              <a:t>mistakes of the previous </a:t>
            </a:r>
            <a:r>
              <a:rPr lang="en-US" sz="1800" dirty="0">
                <a:latin typeface="Arial"/>
                <a:cs typeface="Arial"/>
              </a:rPr>
              <a:t>stumps </a:t>
            </a:r>
            <a:r>
              <a:rPr lang="en-US" sz="1800" dirty="0" smtClean="0">
                <a:latin typeface="Arial"/>
                <a:cs typeface="Arial"/>
              </a:rPr>
              <a:t>into </a:t>
            </a:r>
            <a:r>
              <a:rPr lang="en-US" sz="1800" dirty="0">
                <a:latin typeface="Arial"/>
                <a:cs typeface="Arial"/>
              </a:rPr>
              <a:t>account </a:t>
            </a:r>
            <a:r>
              <a:rPr lang="en-US" sz="1800" dirty="0" smtClean="0">
                <a:latin typeface="Arial"/>
                <a:cs typeface="Arial"/>
              </a:rPr>
              <a:t>by </a:t>
            </a:r>
            <a:r>
              <a:rPr lang="en-US" sz="1800" dirty="0">
                <a:latin typeface="Arial"/>
                <a:cs typeface="Arial"/>
              </a:rPr>
              <a:t>applying an importance weight on each sample. At the beginning of the </a:t>
            </a:r>
            <a:r>
              <a:rPr lang="en-US" sz="1800" dirty="0" smtClean="0">
                <a:latin typeface="Arial"/>
                <a:cs typeface="Arial"/>
              </a:rPr>
              <a:t>algorithm, </a:t>
            </a:r>
            <a:r>
              <a:rPr lang="en-US" sz="1800" dirty="0">
                <a:latin typeface="Arial"/>
                <a:cs typeface="Arial"/>
              </a:rPr>
              <a:t>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a:t>
            </a:r>
            <a:r>
              <a:rPr lang="en-US" sz="1800" dirty="0" smtClean="0">
                <a:latin typeface="Arial"/>
                <a:cs typeface="Arial"/>
              </a:rPr>
              <a:t>well.</a:t>
            </a:r>
          </a:p>
        </p:txBody>
      </p:sp>
    </p:spTree>
    <p:extLst>
      <p:ext uri="{BB962C8B-B14F-4D97-AF65-F5344CB8AC3E}">
        <p14:creationId xmlns:p14="http://schemas.microsoft.com/office/powerpoint/2010/main" val="358391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smtClean="0">
                <a:latin typeface="Arial"/>
                <a:cs typeface="Arial"/>
              </a:rPr>
              <a:t>A </a:t>
            </a:r>
            <a:r>
              <a:rPr lang="en-US" sz="1800" dirty="0">
                <a:latin typeface="Arial"/>
                <a:cs typeface="Arial"/>
              </a:rPr>
              <a:t>weak classifier (e.g. a decision stump) is made on top of the training data based on the weighted samples. Here, the weights of each sample indicate how important it is to be correctly classified. Initially, for the first stump, we give all the samples equal weights</a:t>
            </a:r>
            <a:r>
              <a:rPr lang="en-US" sz="1800" dirty="0" smtClean="0">
                <a:latin typeface="Arial"/>
                <a:cs typeface="Arial"/>
              </a:rPr>
              <a:t>.</a:t>
            </a:r>
            <a:endParaRPr lang="en-US" sz="1800" dirty="0">
              <a:latin typeface="Arial"/>
              <a:cs typeface="Arial"/>
            </a:endParaRPr>
          </a:p>
          <a:p>
            <a:pPr marL="342900" indent="-342900" algn="just">
              <a:buFont typeface="+mj-lt"/>
              <a:buAutoNum type="arabicPeriod"/>
            </a:pPr>
            <a:r>
              <a:rPr lang="en-US" sz="1800" dirty="0" smtClean="0">
                <a:latin typeface="Arial"/>
                <a:cs typeface="Arial"/>
              </a:rPr>
              <a:t>We </a:t>
            </a:r>
            <a:r>
              <a:rPr lang="en-US" sz="1800" dirty="0">
                <a:latin typeface="Arial"/>
                <a:cs typeface="Arial"/>
              </a:rPr>
              <a:t>create a decision stump for each variable and see how well each stump classifies samples to their target </a:t>
            </a:r>
            <a:r>
              <a:rPr lang="en-US" sz="1800" dirty="0" smtClean="0">
                <a:latin typeface="Arial"/>
                <a:cs typeface="Arial"/>
              </a:rPr>
              <a:t>classes.</a:t>
            </a:r>
          </a:p>
          <a:p>
            <a:pPr marL="342900" indent="-342900" algn="just">
              <a:buFont typeface="+mj-lt"/>
              <a:buAutoNum type="arabicPeriod"/>
            </a:pPr>
            <a:r>
              <a:rPr lang="en-US" sz="1800" dirty="0" smtClean="0">
                <a:latin typeface="Arial"/>
                <a:cs typeface="Arial"/>
              </a:rPr>
              <a:t>More </a:t>
            </a:r>
            <a:r>
              <a:rPr lang="en-US" sz="1800" dirty="0">
                <a:latin typeface="Arial"/>
                <a:cs typeface="Arial"/>
              </a:rPr>
              <a:t>weight is assigned to the incorrectly classified samples so that they're classified correctly in the next decision stump. Weight is also assigned to each classifier based on the accuracy of the classifier, which means high accuracy = high </a:t>
            </a:r>
            <a:r>
              <a:rPr lang="en-US" sz="1800" dirty="0" smtClean="0">
                <a:latin typeface="Arial"/>
                <a:cs typeface="Arial"/>
              </a:rPr>
              <a:t>weight !</a:t>
            </a:r>
            <a:endParaRPr lang="en-US" sz="1800" dirty="0">
              <a:latin typeface="Arial"/>
              <a:cs typeface="Arial"/>
            </a:endParaRPr>
          </a:p>
          <a:p>
            <a:pPr marL="342900" indent="-342900" algn="just">
              <a:buFont typeface="+mj-lt"/>
              <a:buAutoNum type="arabicPeriod"/>
            </a:pPr>
            <a:r>
              <a:rPr lang="en-US" sz="1800" dirty="0" smtClean="0">
                <a:latin typeface="Arial"/>
                <a:cs typeface="Arial"/>
              </a:rPr>
              <a:t>Reiterate </a:t>
            </a:r>
            <a:r>
              <a:rPr lang="en-US" sz="1800" dirty="0">
                <a:latin typeface="Arial"/>
                <a:cs typeface="Arial"/>
              </a:rPr>
              <a:t>from Step 2 until all the data points have been correctly classified, or the maximum iteration level has been reached.</a:t>
            </a:r>
            <a:endParaRPr lang="en-US" sz="1800" dirty="0" smtClean="0">
              <a:latin typeface="Arial"/>
              <a:cs typeface="Arial"/>
            </a:endParaRPr>
          </a:p>
        </p:txBody>
      </p:sp>
    </p:spTree>
    <p:extLst>
      <p:ext uri="{BB962C8B-B14F-4D97-AF65-F5344CB8AC3E}">
        <p14:creationId xmlns:p14="http://schemas.microsoft.com/office/powerpoint/2010/main" val="16715505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Misclassification rate </a:t>
                </a:r>
                <a:r>
                  <a:rPr lang="en-US" sz="1800" dirty="0">
                    <a:latin typeface="Arial"/>
                    <a:cs typeface="Arial"/>
                  </a:rPr>
                  <a:t>is calculated for </a:t>
                </a:r>
                <a:r>
                  <a:rPr lang="en-US" sz="1800" dirty="0" smtClean="0">
                    <a:latin typeface="Arial"/>
                    <a:cs typeface="Arial"/>
                  </a:rPr>
                  <a:t>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smtClean="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endParaRPr lang="fr-CH" sz="1800" dirty="0" smtClean="0"/>
              </a:p>
              <a:p>
                <a:pPr marL="0" indent="0" algn="ctr">
                  <a:buNone/>
                </a:pPr>
                <a:endParaRPr lang="fr-CH" sz="1800" dirty="0">
                  <a:latin typeface="Arial"/>
                  <a:cs typeface="Arial"/>
                </a:endParaRPr>
              </a:p>
              <a:p>
                <a:pPr marL="0" indent="0" algn="ctr">
                  <a:buNone/>
                </a:pPr>
                <a:endParaRPr lang="fr-CH" sz="1800" dirty="0" smtClean="0">
                  <a:latin typeface="Arial"/>
                  <a:cs typeface="Arial"/>
                </a:endParaRPr>
              </a:p>
              <a:p>
                <a:r>
                  <a:rPr lang="en-US" sz="1800" dirty="0">
                    <a:latin typeface="Arial"/>
                    <a:cs typeface="Arial"/>
                  </a:rPr>
                  <a:t>Predictions are made by calculating the weighted average of the weak classifiers</a:t>
                </a:r>
                <a:r>
                  <a:rPr lang="en-US" sz="1800" dirty="0" smtClean="0">
                    <a:latin typeface="Arial"/>
                    <a:cs typeface="Arial"/>
                  </a:rPr>
                  <a:t>.</a:t>
                </a:r>
              </a:p>
              <a:p>
                <a:r>
                  <a:rPr lang="en-US" sz="1800" dirty="0" err="1" smtClean="0">
                    <a:latin typeface="Arial"/>
                    <a:cs typeface="Arial"/>
                  </a:rPr>
                  <a:t>Hyperparameters</a:t>
                </a:r>
                <a:r>
                  <a:rPr lang="en-US" sz="1800" dirty="0" smtClean="0">
                    <a:latin typeface="Arial"/>
                    <a:cs typeface="Arial"/>
                  </a:rPr>
                  <a:t>:</a:t>
                </a:r>
              </a:p>
              <a:p>
                <a:pPr lvl="1">
                  <a:buFont typeface="Wingdings" panose="05000000000000000000" pitchFamily="2" charset="2"/>
                  <a:buChar char="§"/>
                </a:pPr>
                <a:r>
                  <a:rPr lang="en-US" sz="1800" dirty="0" smtClean="0">
                    <a:latin typeface="Arial"/>
                    <a:cs typeface="Arial"/>
                  </a:rPr>
                  <a:t>Number of stumps</a:t>
                </a:r>
              </a:p>
              <a:p>
                <a:pPr lvl="1">
                  <a:buFont typeface="Wingdings" panose="05000000000000000000" pitchFamily="2" charset="2"/>
                  <a:buChar char="§"/>
                </a:pPr>
                <a:r>
                  <a:rPr lang="en-US" sz="1800" dirty="0" smtClean="0">
                    <a:latin typeface="Arial"/>
                    <a:cs typeface="Arial"/>
                  </a:rPr>
                  <a:t>Learning </a:t>
                </a:r>
                <a:r>
                  <a:rPr lang="en-US" sz="1800" dirty="0">
                    <a:latin typeface="Arial"/>
                    <a:cs typeface="Arial"/>
                  </a:rPr>
                  <a:t>rate L: </a:t>
                </a:r>
                <a:r>
                  <a:rPr lang="en-US" sz="1800" dirty="0" smtClean="0">
                    <a:latin typeface="Arial"/>
                    <a:cs typeface="Arial"/>
                  </a:rPr>
                  <a:t>weight </a:t>
                </a:r>
                <a:r>
                  <a:rPr lang="en-US" sz="1800" dirty="0">
                    <a:latin typeface="Arial"/>
                    <a:cs typeface="Arial"/>
                  </a:rPr>
                  <a:t>applied to each classifier at each boosting </a:t>
                </a:r>
                <a:r>
                  <a:rPr lang="en-US" sz="1800" dirty="0" smtClean="0">
                    <a:latin typeface="Arial"/>
                    <a:cs typeface="Arial"/>
                  </a:rPr>
                  <a:t>iteration</a:t>
                </a:r>
                <a:endParaRPr lang="en-US" sz="1800" dirty="0">
                  <a:latin typeface="Arial"/>
                  <a:cs typeface="Arial"/>
                </a:endParaRPr>
              </a:p>
              <a:p>
                <a:r>
                  <a:rPr lang="en-US" sz="2400" dirty="0" smtClean="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
        <p:nvSpPr>
          <p:cNvPr id="2" name="TextBox 1"/>
          <p:cNvSpPr txBox="1"/>
          <p:nvPr/>
        </p:nvSpPr>
        <p:spPr>
          <a:xfrm>
            <a:off x="1614640" y="6164882"/>
            <a:ext cx="6821994" cy="369332"/>
          </a:xfrm>
          <a:prstGeom prst="rect">
            <a:avLst/>
          </a:prstGeom>
          <a:noFill/>
        </p:spPr>
        <p:txBody>
          <a:bodyPr wrap="square" rtlCol="0">
            <a:spAutoFit/>
          </a:bodyPr>
          <a:lstStyle/>
          <a:p>
            <a:r>
              <a:rPr lang="fr-CH" dirty="0" smtClean="0"/>
              <a:t>If L=0.1                           0.109                                            0.095</a:t>
            </a:r>
            <a:endParaRPr lang="fr-CH" dirty="0"/>
          </a:p>
        </p:txBody>
      </p:sp>
    </p:spTree>
    <p:extLst>
      <p:ext uri="{BB962C8B-B14F-4D97-AF65-F5344CB8AC3E}">
        <p14:creationId xmlns:p14="http://schemas.microsoft.com/office/powerpoint/2010/main" val="8468368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boosting model. Remember, boosting model’s key is learning from the previous mistakes.</a:t>
            </a:r>
          </a:p>
          <a:p>
            <a:pPr algn="just"/>
            <a:r>
              <a:rPr lang="en-US" sz="2000" dirty="0" smtClean="0"/>
              <a:t>Can be used for both classification and regression problem</a:t>
            </a:r>
          </a:p>
          <a:p>
            <a:r>
              <a:rPr lang="en-US" sz="2000" dirty="0" smtClean="0"/>
              <a:t>Gradient boosting involves three elements:</a:t>
            </a:r>
          </a:p>
          <a:p>
            <a:pPr marL="800100" lvl="1" indent="-342900">
              <a:buFont typeface="+mj-lt"/>
              <a:buAutoNum type="arabicPeriod"/>
            </a:pPr>
            <a:r>
              <a:rPr lang="en-US" sz="1800" dirty="0" smtClean="0"/>
              <a:t>A loss function to be optimized.</a:t>
            </a:r>
          </a:p>
          <a:p>
            <a:pPr marL="800100" lvl="1" indent="-342900">
              <a:buFont typeface="+mj-lt"/>
              <a:buAutoNum type="arabicPeriod"/>
            </a:pPr>
            <a:r>
              <a:rPr lang="en-US" sz="1800" dirty="0" smtClean="0"/>
              <a:t>A weak learner to make predictions: decision trees (with 4-to-8 levels)</a:t>
            </a:r>
          </a:p>
          <a:p>
            <a:pPr marL="800100" lvl="1" indent="-342900">
              <a:buFont typeface="+mj-lt"/>
              <a:buAutoNum type="arabicPeriod"/>
            </a:pPr>
            <a:r>
              <a:rPr lang="en-US" sz="1800" dirty="0" smtClean="0"/>
              <a:t>An additive model to add weak learners to minimize the loss function:</a:t>
            </a:r>
          </a:p>
          <a:p>
            <a:pPr lvl="2">
              <a:buFont typeface="Wingdings" panose="05000000000000000000" pitchFamily="2" charset="2"/>
              <a:buChar char="§"/>
            </a:pPr>
            <a:r>
              <a:rPr lang="en-US" sz="1800" dirty="0" smtClean="0"/>
              <a:t>Trees are added one at a time, and existing trees in the model are not changed.</a:t>
            </a:r>
          </a:p>
          <a:p>
            <a:pPr lvl="2">
              <a:buFont typeface="Wingdings" panose="05000000000000000000" pitchFamily="2" charset="2"/>
              <a:buChar char="§"/>
            </a:pPr>
            <a:r>
              <a:rPr lang="en-US" sz="1800" dirty="0" smtClean="0"/>
              <a:t>A gradient descent procedure is used to minimize the loss when adding trees.</a:t>
            </a:r>
            <a:endParaRPr lang="en-US" sz="1800" dirty="0"/>
          </a:p>
        </p:txBody>
      </p:sp>
    </p:spTree>
    <p:extLst>
      <p:ext uri="{BB962C8B-B14F-4D97-AF65-F5344CB8AC3E}">
        <p14:creationId xmlns:p14="http://schemas.microsoft.com/office/powerpoint/2010/main" val="495287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 </a:t>
            </a:r>
            <a:endParaRPr lang="fr-CH" sz="1600" dirty="0"/>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0.6 </a:t>
            </a:r>
            <a:endParaRPr lang="fr-CH" sz="1600" dirty="0"/>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smtClean="0"/>
              <a:t>Learning rate = 1 </a:t>
            </a:r>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0.2+1*0.6=0.8 </a:t>
            </a:r>
            <a:endParaRPr lang="fr-CH" sz="1600" dirty="0"/>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smtClean="0"/>
              <a:t>Learning rate = 0.1 </a:t>
            </a:r>
            <a:r>
              <a:rPr lang="fr-CH" sz="1600" dirty="0" err="1" smtClean="0"/>
              <a:t>Prediction</a:t>
            </a:r>
            <a:r>
              <a:rPr lang="fr-CH" sz="1600" dirty="0" smtClean="0"/>
              <a:t> for </a:t>
            </a:r>
            <a:r>
              <a:rPr lang="fr-CH" sz="1600" dirty="0" err="1" smtClean="0"/>
              <a:t>sample</a:t>
            </a:r>
            <a:r>
              <a:rPr lang="fr-CH" sz="1600" dirty="0" smtClean="0"/>
              <a:t> </a:t>
            </a:r>
            <a:r>
              <a:rPr lang="fr-CH" sz="1600" i="1" dirty="0" smtClean="0"/>
              <a:t>i</a:t>
            </a:r>
            <a:r>
              <a:rPr lang="fr-CH" sz="1600" dirty="0" smtClean="0"/>
              <a:t>: 0.2+0.1*0.6=0.26 </a:t>
            </a:r>
            <a:endParaRPr lang="fr-CH" sz="1600" dirty="0"/>
          </a:p>
        </p:txBody>
      </p:sp>
    </p:spTree>
    <p:extLst>
      <p:ext uri="{BB962C8B-B14F-4D97-AF65-F5344CB8AC3E}">
        <p14:creationId xmlns:p14="http://schemas.microsoft.com/office/powerpoint/2010/main" val="20973893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The </a:t>
            </a:r>
            <a:r>
              <a:rPr lang="en-US" sz="2000" dirty="0"/>
              <a:t>intuition behind gradient boosting algorithm is to repetitively leverage the patterns in residuals and strengthen a model with weak predictions and make it </a:t>
            </a:r>
            <a:r>
              <a:rPr lang="en-US" sz="2000" dirty="0" smtClean="0"/>
              <a:t>better</a:t>
            </a:r>
          </a:p>
          <a:p>
            <a:pPr algn="just"/>
            <a:r>
              <a:rPr lang="en-US" sz="2000" dirty="0" smtClean="0"/>
              <a:t>Once </a:t>
            </a:r>
            <a:r>
              <a:rPr lang="en-US" sz="2000" dirty="0"/>
              <a:t>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06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TotalTime>
  <Words>17745</Words>
  <Application>Microsoft Office PowerPoint</Application>
  <PresentationFormat>Widescreen</PresentationFormat>
  <Paragraphs>1162</Paragraphs>
  <Slides>110</Slides>
  <Notes>108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2" baseType="lpstr">
      <vt:lpstr>Arial</vt:lpstr>
      <vt:lpstr>Calibri</vt:lpstr>
      <vt:lpstr>Calibri Light</vt:lpstr>
      <vt:lpstr>Cambria Math</vt:lpstr>
      <vt:lpstr>Corbel</vt:lpstr>
      <vt:lpstr>Courier New</vt:lpstr>
      <vt:lpstr>Trebuchet MS</vt:lpstr>
      <vt:lpstr>Tw Cen MT</vt:lpstr>
      <vt:lpstr>Wingdings</vt:lpstr>
      <vt:lpstr>Wingdings 3</vt:lpstr>
      <vt:lpstr>Office Theme</vt:lpstr>
      <vt:lpstr>Bitmap Image</vt:lpstr>
      <vt:lpstr>SIB Swiss Institute of Bioinformatics</vt:lpstr>
      <vt:lpstr>Course etiquette</vt:lpstr>
      <vt:lpstr>Asking question</vt:lpstr>
      <vt:lpstr>Code of conduct</vt:lpstr>
      <vt:lpstr>Thank you</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Isabelle Dupanloup</cp:lastModifiedBy>
  <cp:revision>205</cp:revision>
  <dcterms:created xsi:type="dcterms:W3CDTF">2021-04-15T13:46:10Z</dcterms:created>
  <dcterms:modified xsi:type="dcterms:W3CDTF">2021-06-04T09:28:27Z</dcterms:modified>
</cp:coreProperties>
</file>